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710" r:id="rId3"/>
  </p:sldMasterIdLst>
  <p:notesMasterIdLst>
    <p:notesMasterId r:id="rId25"/>
  </p:notesMasterIdLst>
  <p:handoutMasterIdLst>
    <p:handoutMasterId r:id="rId26"/>
  </p:handoutMasterIdLst>
  <p:sldIdLst>
    <p:sldId id="262" r:id="rId4"/>
    <p:sldId id="257" r:id="rId5"/>
    <p:sldId id="276" r:id="rId6"/>
    <p:sldId id="282" r:id="rId7"/>
    <p:sldId id="274" r:id="rId8"/>
    <p:sldId id="283" r:id="rId9"/>
    <p:sldId id="284" r:id="rId10"/>
    <p:sldId id="277"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Lst>
  <p:sldSz cx="12192000" cy="6858000"/>
  <p:notesSz cx="6808788" cy="99409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Элина Валериевна Заблацкас" initials="ЭВЗ" lastIdx="1" clrIdx="0">
    <p:extLst>
      <p:ext uri="{19B8F6BF-5375-455C-9EA6-DF929625EA0E}">
        <p15:presenceInfo xmlns:p15="http://schemas.microsoft.com/office/powerpoint/2012/main" xmlns="" userId="S-1-5-21-3382384530-1022190758-3965080686-25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B1BF"/>
    <a:srgbClr val="3A3838"/>
    <a:srgbClr val="9CC2E5"/>
    <a:srgbClr val="DDEAF6"/>
    <a:srgbClr val="2E75B5"/>
    <a:srgbClr val="1E4E79"/>
    <a:srgbClr val="FFFF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6" autoAdjust="0"/>
    <p:restoredTop sz="94660"/>
  </p:normalViewPr>
  <p:slideViewPr>
    <p:cSldViewPr snapToGrid="0">
      <p:cViewPr varScale="1">
        <p:scale>
          <a:sx n="80" d="100"/>
          <a:sy n="80" d="100"/>
        </p:scale>
        <p:origin x="-114" y="-5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29T17:27:13.737" idx="1">
    <p:pos x="7686" y="0"/>
    <p:text/>
    <p:extLst>
      <p:ext uri="{C676402C-5697-4E1C-873F-D02D1690AC5C}">
        <p15:threadingInfo xmlns:p15="http://schemas.microsoft.com/office/powerpoint/2012/main" xmlns=""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496D19-B683-4D82-90D4-F4FC3B320BC2}" type="doc">
      <dgm:prSet loTypeId="urn:microsoft.com/office/officeart/2005/8/layout/chevron2" loCatId="list" qsTypeId="urn:microsoft.com/office/officeart/2005/8/quickstyle/simple1" qsCatId="simple" csTypeId="urn:microsoft.com/office/officeart/2005/8/colors/accent1_2" csCatId="accent1" phldr="1"/>
      <dgm:spPr/>
    </dgm:pt>
    <dgm:pt modelId="{9D57F5BB-2F48-43E4-B427-D8AA6FDFEE0F}">
      <dgm:prSet phldrT="[Текст]"/>
      <dgm:spPr/>
      <dgm:t>
        <a:bodyPr/>
        <a:lstStyle/>
        <a:p>
          <a:r>
            <a:rPr lang="ru-RU" dirty="0" smtClean="0"/>
            <a:t>1</a:t>
          </a:r>
          <a:endParaRPr lang="ru-RU" dirty="0"/>
        </a:p>
      </dgm:t>
    </dgm:pt>
    <dgm:pt modelId="{6CFF110E-4FE4-43B4-8E59-0A44438C24EB}" type="parTrans" cxnId="{F7B56002-FE23-493C-9729-F0B262DAF7EC}">
      <dgm:prSet/>
      <dgm:spPr/>
      <dgm:t>
        <a:bodyPr/>
        <a:lstStyle/>
        <a:p>
          <a:endParaRPr lang="ru-RU"/>
        </a:p>
      </dgm:t>
    </dgm:pt>
    <dgm:pt modelId="{35B406A8-23A9-4FAC-9CEA-AD1D16B17A0D}" type="sibTrans" cxnId="{F7B56002-FE23-493C-9729-F0B262DAF7EC}">
      <dgm:prSet/>
      <dgm:spPr/>
      <dgm:t>
        <a:bodyPr/>
        <a:lstStyle/>
        <a:p>
          <a:endParaRPr lang="ru-RU"/>
        </a:p>
      </dgm:t>
    </dgm:pt>
    <dgm:pt modelId="{5835EB82-9963-4E0A-A2F5-4A3452791C18}">
      <dgm:prSet phldrT="[Текст]"/>
      <dgm:spPr/>
      <dgm:t>
        <a:bodyPr/>
        <a:lstStyle/>
        <a:p>
          <a:r>
            <a:rPr lang="ru-RU" dirty="0" smtClean="0"/>
            <a:t>2</a:t>
          </a:r>
          <a:endParaRPr lang="ru-RU" dirty="0"/>
        </a:p>
      </dgm:t>
    </dgm:pt>
    <dgm:pt modelId="{E7AB7E2C-F9B8-4405-806D-565B1CCDC22C}" type="parTrans" cxnId="{851E2E38-933F-4AF4-9881-5E8BA3B93AD1}">
      <dgm:prSet/>
      <dgm:spPr/>
      <dgm:t>
        <a:bodyPr/>
        <a:lstStyle/>
        <a:p>
          <a:endParaRPr lang="ru-RU"/>
        </a:p>
      </dgm:t>
    </dgm:pt>
    <dgm:pt modelId="{A136FF4D-54D7-453D-967F-25016669C3EA}" type="sibTrans" cxnId="{851E2E38-933F-4AF4-9881-5E8BA3B93AD1}">
      <dgm:prSet/>
      <dgm:spPr/>
      <dgm:t>
        <a:bodyPr/>
        <a:lstStyle/>
        <a:p>
          <a:endParaRPr lang="ru-RU"/>
        </a:p>
      </dgm:t>
    </dgm:pt>
    <dgm:pt modelId="{5D3D7C5B-04ED-48A6-B861-C60A94EF7273}">
      <dgm:prSet phldrT="[Текст]"/>
      <dgm:spPr/>
      <dgm:t>
        <a:bodyPr/>
        <a:lstStyle/>
        <a:p>
          <a:r>
            <a:rPr lang="ru-RU" dirty="0" smtClean="0"/>
            <a:t>3</a:t>
          </a:r>
          <a:endParaRPr lang="ru-RU" dirty="0"/>
        </a:p>
      </dgm:t>
    </dgm:pt>
    <dgm:pt modelId="{D38386FD-F330-4576-B285-329C71B1C71B}" type="parTrans" cxnId="{DFE322CD-59BD-418A-BD02-F720D9AFB1FD}">
      <dgm:prSet/>
      <dgm:spPr/>
      <dgm:t>
        <a:bodyPr/>
        <a:lstStyle/>
        <a:p>
          <a:endParaRPr lang="ru-RU"/>
        </a:p>
      </dgm:t>
    </dgm:pt>
    <dgm:pt modelId="{96E35B4B-3623-4D74-A976-58C46B0A882D}" type="sibTrans" cxnId="{DFE322CD-59BD-418A-BD02-F720D9AFB1FD}">
      <dgm:prSet/>
      <dgm:spPr/>
      <dgm:t>
        <a:bodyPr/>
        <a:lstStyle/>
        <a:p>
          <a:endParaRPr lang="ru-RU"/>
        </a:p>
      </dgm:t>
    </dgm:pt>
    <dgm:pt modelId="{2C5E402F-25FF-454D-AD86-2EC649A77922}">
      <dgm:prSet/>
      <dgm:spPr/>
      <dgm:t>
        <a:bodyPr/>
        <a:lstStyle/>
        <a:p>
          <a:r>
            <a:rPr lang="ru-RU" dirty="0" smtClean="0"/>
            <a:t>4</a:t>
          </a:r>
          <a:endParaRPr lang="ru-RU" dirty="0"/>
        </a:p>
      </dgm:t>
    </dgm:pt>
    <dgm:pt modelId="{BE84DA08-5CAE-45BB-98D4-D09D155EF0E5}" type="parTrans" cxnId="{392C82D5-F376-4A4A-B470-C95398A973AC}">
      <dgm:prSet/>
      <dgm:spPr/>
      <dgm:t>
        <a:bodyPr/>
        <a:lstStyle/>
        <a:p>
          <a:endParaRPr lang="ru-RU"/>
        </a:p>
      </dgm:t>
    </dgm:pt>
    <dgm:pt modelId="{5F3FC115-FF77-45F4-8C47-01931D8F9817}" type="sibTrans" cxnId="{392C82D5-F376-4A4A-B470-C95398A973AC}">
      <dgm:prSet/>
      <dgm:spPr/>
      <dgm:t>
        <a:bodyPr/>
        <a:lstStyle/>
        <a:p>
          <a:endParaRPr lang="ru-RU"/>
        </a:p>
      </dgm:t>
    </dgm:pt>
    <dgm:pt modelId="{F2DAB134-B774-46ED-968A-AB6918EEC215}">
      <dgm:prSet/>
      <dgm:spPr/>
      <dgm:t>
        <a:bodyPr/>
        <a:lstStyle/>
        <a:p>
          <a:pPr algn="just"/>
          <a:r>
            <a:rPr lang="ru-RU" dirty="0" smtClean="0"/>
            <a:t>Нормативное правовое регулирование ограничений, запретов и обязанностей, установленных в целях противодействия коррупции, в отношении работников организаций, находящихся </a:t>
          </a:r>
          <a:br>
            <a:rPr lang="ru-RU" dirty="0" smtClean="0"/>
          </a:br>
          <a:r>
            <a:rPr lang="ru-RU" dirty="0" smtClean="0"/>
            <a:t>в ведении Министерства образования и науки Алтайского края</a:t>
          </a:r>
          <a:endParaRPr lang="ru-RU" dirty="0"/>
        </a:p>
      </dgm:t>
    </dgm:pt>
    <dgm:pt modelId="{36783F70-F293-43DA-AEC6-FED43BFAFD88}" type="parTrans" cxnId="{7B90EE07-3FFD-40EC-B167-FBD09353C8A3}">
      <dgm:prSet/>
      <dgm:spPr/>
      <dgm:t>
        <a:bodyPr/>
        <a:lstStyle/>
        <a:p>
          <a:endParaRPr lang="ru-RU"/>
        </a:p>
      </dgm:t>
    </dgm:pt>
    <dgm:pt modelId="{DF5AAC69-0B42-4645-9B95-A7CB80918C82}" type="sibTrans" cxnId="{7B90EE07-3FFD-40EC-B167-FBD09353C8A3}">
      <dgm:prSet/>
      <dgm:spPr/>
      <dgm:t>
        <a:bodyPr/>
        <a:lstStyle/>
        <a:p>
          <a:endParaRPr lang="ru-RU"/>
        </a:p>
      </dgm:t>
    </dgm:pt>
    <dgm:pt modelId="{DBD6799A-1980-4E11-9262-2FE0A7CED0D8}">
      <dgm:prSet/>
      <dgm:spPr/>
      <dgm:t>
        <a:bodyPr/>
        <a:lstStyle/>
        <a:p>
          <a:r>
            <a:rPr lang="ru-RU" dirty="0" smtClean="0"/>
            <a:t>Основные понятия, используемые в сфере противодействия коррупции</a:t>
          </a:r>
          <a:endParaRPr lang="ru-RU" dirty="0"/>
        </a:p>
      </dgm:t>
    </dgm:pt>
    <dgm:pt modelId="{C42524B6-8F38-473C-9D1E-4CADE3C827D4}" type="parTrans" cxnId="{548B3D8C-BBE4-4718-AAD2-86D4D2F4A48A}">
      <dgm:prSet/>
      <dgm:spPr/>
      <dgm:t>
        <a:bodyPr/>
        <a:lstStyle/>
        <a:p>
          <a:endParaRPr lang="ru-RU"/>
        </a:p>
      </dgm:t>
    </dgm:pt>
    <dgm:pt modelId="{C4BDBB42-6DB0-426D-82B2-C0E681F8C0FE}" type="sibTrans" cxnId="{548B3D8C-BBE4-4718-AAD2-86D4D2F4A48A}">
      <dgm:prSet/>
      <dgm:spPr/>
      <dgm:t>
        <a:bodyPr/>
        <a:lstStyle/>
        <a:p>
          <a:endParaRPr lang="ru-RU"/>
        </a:p>
      </dgm:t>
    </dgm:pt>
    <dgm:pt modelId="{9801ADCE-87F0-4290-9016-34100CC9657D}">
      <dgm:prSet/>
      <dgm:spPr/>
      <dgm:t>
        <a:bodyPr/>
        <a:lstStyle/>
        <a:p>
          <a:r>
            <a:rPr lang="ru-RU" dirty="0" smtClean="0"/>
            <a:t>Ограничения, запреты и обязанности, установленные в отношении работников организаций, находящихся в ведении Министерства образования и науки Алтайского края</a:t>
          </a:r>
          <a:endParaRPr lang="ru-RU" dirty="0"/>
        </a:p>
      </dgm:t>
    </dgm:pt>
    <dgm:pt modelId="{F9F842C2-ED9B-45C4-80DC-66A2ABA53AD4}" type="parTrans" cxnId="{094B7F53-6FAD-4836-9CE5-0C6B2E13ABB3}">
      <dgm:prSet/>
      <dgm:spPr/>
      <dgm:t>
        <a:bodyPr/>
        <a:lstStyle/>
        <a:p>
          <a:endParaRPr lang="ru-RU"/>
        </a:p>
      </dgm:t>
    </dgm:pt>
    <dgm:pt modelId="{B1D7A683-9EDA-462D-B32B-14E102B7497C}" type="sibTrans" cxnId="{094B7F53-6FAD-4836-9CE5-0C6B2E13ABB3}">
      <dgm:prSet/>
      <dgm:spPr/>
      <dgm:t>
        <a:bodyPr/>
        <a:lstStyle/>
        <a:p>
          <a:endParaRPr lang="ru-RU"/>
        </a:p>
      </dgm:t>
    </dgm:pt>
    <dgm:pt modelId="{808C8DBA-47DA-4EF8-B7A1-663B73CCFF9F}">
      <dgm:prSet/>
      <dgm:spPr/>
      <dgm:t>
        <a:bodyPr/>
        <a:lstStyle/>
        <a:p>
          <a:r>
            <a:rPr lang="ru-RU" dirty="0" smtClean="0"/>
            <a:t>Ответственность за несоблюдение предусмотренных ограничений и запретов</a:t>
          </a:r>
          <a:endParaRPr lang="ru-RU" dirty="0"/>
        </a:p>
      </dgm:t>
    </dgm:pt>
    <dgm:pt modelId="{967A463B-10AE-489D-BEEC-002E9DF5B18C}" type="parTrans" cxnId="{CB702759-8FCC-4418-9DBB-5C7AA8E6379F}">
      <dgm:prSet/>
      <dgm:spPr/>
      <dgm:t>
        <a:bodyPr/>
        <a:lstStyle/>
        <a:p>
          <a:endParaRPr lang="ru-RU"/>
        </a:p>
      </dgm:t>
    </dgm:pt>
    <dgm:pt modelId="{31CB2E0D-8240-4A12-9CC5-C58EAD215944}" type="sibTrans" cxnId="{CB702759-8FCC-4418-9DBB-5C7AA8E6379F}">
      <dgm:prSet/>
      <dgm:spPr/>
      <dgm:t>
        <a:bodyPr/>
        <a:lstStyle/>
        <a:p>
          <a:endParaRPr lang="ru-RU"/>
        </a:p>
      </dgm:t>
    </dgm:pt>
    <dgm:pt modelId="{C612D902-AD58-423E-B9DA-336B48485040}" type="pres">
      <dgm:prSet presAssocID="{E0496D19-B683-4D82-90D4-F4FC3B320BC2}" presName="linearFlow" presStyleCnt="0">
        <dgm:presLayoutVars>
          <dgm:dir/>
          <dgm:animLvl val="lvl"/>
          <dgm:resizeHandles val="exact"/>
        </dgm:presLayoutVars>
      </dgm:prSet>
      <dgm:spPr/>
    </dgm:pt>
    <dgm:pt modelId="{CB2FFD6C-5C1D-4506-8562-F024BBC0BF84}" type="pres">
      <dgm:prSet presAssocID="{9D57F5BB-2F48-43E4-B427-D8AA6FDFEE0F}" presName="composite" presStyleCnt="0"/>
      <dgm:spPr/>
    </dgm:pt>
    <dgm:pt modelId="{BD7F30AF-9D3B-4CDC-BE03-A3D7F080FEF5}" type="pres">
      <dgm:prSet presAssocID="{9D57F5BB-2F48-43E4-B427-D8AA6FDFEE0F}" presName="parentText" presStyleLbl="alignNode1" presStyleIdx="0" presStyleCnt="4">
        <dgm:presLayoutVars>
          <dgm:chMax val="1"/>
          <dgm:bulletEnabled val="1"/>
        </dgm:presLayoutVars>
      </dgm:prSet>
      <dgm:spPr/>
      <dgm:t>
        <a:bodyPr/>
        <a:lstStyle/>
        <a:p>
          <a:endParaRPr lang="ru-RU"/>
        </a:p>
      </dgm:t>
    </dgm:pt>
    <dgm:pt modelId="{6A9B7EF9-C697-4377-A83B-B6D89CB4B86E}" type="pres">
      <dgm:prSet presAssocID="{9D57F5BB-2F48-43E4-B427-D8AA6FDFEE0F}" presName="descendantText" presStyleLbl="alignAcc1" presStyleIdx="0" presStyleCnt="4">
        <dgm:presLayoutVars>
          <dgm:bulletEnabled val="1"/>
        </dgm:presLayoutVars>
      </dgm:prSet>
      <dgm:spPr/>
      <dgm:t>
        <a:bodyPr/>
        <a:lstStyle/>
        <a:p>
          <a:endParaRPr lang="ru-RU"/>
        </a:p>
      </dgm:t>
    </dgm:pt>
    <dgm:pt modelId="{C85D9C6B-316F-41F6-888B-784990BD5392}" type="pres">
      <dgm:prSet presAssocID="{35B406A8-23A9-4FAC-9CEA-AD1D16B17A0D}" presName="sp" presStyleCnt="0"/>
      <dgm:spPr/>
    </dgm:pt>
    <dgm:pt modelId="{E33807F1-2EBE-4035-BA1D-18F29BB65F0F}" type="pres">
      <dgm:prSet presAssocID="{5835EB82-9963-4E0A-A2F5-4A3452791C18}" presName="composite" presStyleCnt="0"/>
      <dgm:spPr/>
    </dgm:pt>
    <dgm:pt modelId="{5ECA8998-C023-4FBA-ACC1-EF01927AF8EA}" type="pres">
      <dgm:prSet presAssocID="{5835EB82-9963-4E0A-A2F5-4A3452791C18}" presName="parentText" presStyleLbl="alignNode1" presStyleIdx="1" presStyleCnt="4">
        <dgm:presLayoutVars>
          <dgm:chMax val="1"/>
          <dgm:bulletEnabled val="1"/>
        </dgm:presLayoutVars>
      </dgm:prSet>
      <dgm:spPr/>
      <dgm:t>
        <a:bodyPr/>
        <a:lstStyle/>
        <a:p>
          <a:endParaRPr lang="ru-RU"/>
        </a:p>
      </dgm:t>
    </dgm:pt>
    <dgm:pt modelId="{D36ACBBC-5933-4A9F-98E6-AEDA7943A151}" type="pres">
      <dgm:prSet presAssocID="{5835EB82-9963-4E0A-A2F5-4A3452791C18}" presName="descendantText" presStyleLbl="alignAcc1" presStyleIdx="1" presStyleCnt="4">
        <dgm:presLayoutVars>
          <dgm:bulletEnabled val="1"/>
        </dgm:presLayoutVars>
      </dgm:prSet>
      <dgm:spPr/>
      <dgm:t>
        <a:bodyPr/>
        <a:lstStyle/>
        <a:p>
          <a:endParaRPr lang="ru-RU"/>
        </a:p>
      </dgm:t>
    </dgm:pt>
    <dgm:pt modelId="{3A3679F1-7D88-41F6-AA01-A7E589560FF3}" type="pres">
      <dgm:prSet presAssocID="{A136FF4D-54D7-453D-967F-25016669C3EA}" presName="sp" presStyleCnt="0"/>
      <dgm:spPr/>
    </dgm:pt>
    <dgm:pt modelId="{FDACD560-86D0-42E1-AE67-BA7CA1B0CAE7}" type="pres">
      <dgm:prSet presAssocID="{5D3D7C5B-04ED-48A6-B861-C60A94EF7273}" presName="composite" presStyleCnt="0"/>
      <dgm:spPr/>
    </dgm:pt>
    <dgm:pt modelId="{82EB6C26-DFC7-4F6C-BD79-719EFF6ADFF1}" type="pres">
      <dgm:prSet presAssocID="{5D3D7C5B-04ED-48A6-B861-C60A94EF7273}" presName="parentText" presStyleLbl="alignNode1" presStyleIdx="2" presStyleCnt="4">
        <dgm:presLayoutVars>
          <dgm:chMax val="1"/>
          <dgm:bulletEnabled val="1"/>
        </dgm:presLayoutVars>
      </dgm:prSet>
      <dgm:spPr/>
      <dgm:t>
        <a:bodyPr/>
        <a:lstStyle/>
        <a:p>
          <a:endParaRPr lang="ru-RU"/>
        </a:p>
      </dgm:t>
    </dgm:pt>
    <dgm:pt modelId="{0E01B0D3-6610-4C9F-955C-4B53C1665CA5}" type="pres">
      <dgm:prSet presAssocID="{5D3D7C5B-04ED-48A6-B861-C60A94EF7273}" presName="descendantText" presStyleLbl="alignAcc1" presStyleIdx="2" presStyleCnt="4">
        <dgm:presLayoutVars>
          <dgm:bulletEnabled val="1"/>
        </dgm:presLayoutVars>
      </dgm:prSet>
      <dgm:spPr/>
      <dgm:t>
        <a:bodyPr/>
        <a:lstStyle/>
        <a:p>
          <a:endParaRPr lang="ru-RU"/>
        </a:p>
      </dgm:t>
    </dgm:pt>
    <dgm:pt modelId="{70FFDF56-FB4A-48A9-BCB6-F8B3B6DC3F50}" type="pres">
      <dgm:prSet presAssocID="{96E35B4B-3623-4D74-A976-58C46B0A882D}" presName="sp" presStyleCnt="0"/>
      <dgm:spPr/>
    </dgm:pt>
    <dgm:pt modelId="{8DDC6C65-A58D-44C1-BFC9-A757AFFA7A1B}" type="pres">
      <dgm:prSet presAssocID="{2C5E402F-25FF-454D-AD86-2EC649A77922}" presName="composite" presStyleCnt="0"/>
      <dgm:spPr/>
    </dgm:pt>
    <dgm:pt modelId="{2FEB27ED-047F-4B6F-99A9-12364F18F8F2}" type="pres">
      <dgm:prSet presAssocID="{2C5E402F-25FF-454D-AD86-2EC649A77922}" presName="parentText" presStyleLbl="alignNode1" presStyleIdx="3" presStyleCnt="4">
        <dgm:presLayoutVars>
          <dgm:chMax val="1"/>
          <dgm:bulletEnabled val="1"/>
        </dgm:presLayoutVars>
      </dgm:prSet>
      <dgm:spPr/>
      <dgm:t>
        <a:bodyPr/>
        <a:lstStyle/>
        <a:p>
          <a:endParaRPr lang="ru-RU"/>
        </a:p>
      </dgm:t>
    </dgm:pt>
    <dgm:pt modelId="{3D1A699D-C0C6-495B-B4AD-9318B6967B8B}" type="pres">
      <dgm:prSet presAssocID="{2C5E402F-25FF-454D-AD86-2EC649A77922}" presName="descendantText" presStyleLbl="alignAcc1" presStyleIdx="3" presStyleCnt="4">
        <dgm:presLayoutVars>
          <dgm:bulletEnabled val="1"/>
        </dgm:presLayoutVars>
      </dgm:prSet>
      <dgm:spPr/>
      <dgm:t>
        <a:bodyPr/>
        <a:lstStyle/>
        <a:p>
          <a:endParaRPr lang="ru-RU"/>
        </a:p>
      </dgm:t>
    </dgm:pt>
  </dgm:ptLst>
  <dgm:cxnLst>
    <dgm:cxn modelId="{856BDA58-37E8-4370-939A-F02550555081}" type="presOf" srcId="{9801ADCE-87F0-4290-9016-34100CC9657D}" destId="{0E01B0D3-6610-4C9F-955C-4B53C1665CA5}" srcOrd="0" destOrd="0" presId="urn:microsoft.com/office/officeart/2005/8/layout/chevron2"/>
    <dgm:cxn modelId="{19FFB2BD-115B-4AC8-9A36-43C705ECAA1B}" type="presOf" srcId="{5835EB82-9963-4E0A-A2F5-4A3452791C18}" destId="{5ECA8998-C023-4FBA-ACC1-EF01927AF8EA}" srcOrd="0" destOrd="0" presId="urn:microsoft.com/office/officeart/2005/8/layout/chevron2"/>
    <dgm:cxn modelId="{851E2E38-933F-4AF4-9881-5E8BA3B93AD1}" srcId="{E0496D19-B683-4D82-90D4-F4FC3B320BC2}" destId="{5835EB82-9963-4E0A-A2F5-4A3452791C18}" srcOrd="1" destOrd="0" parTransId="{E7AB7E2C-F9B8-4405-806D-565B1CCDC22C}" sibTransId="{A136FF4D-54D7-453D-967F-25016669C3EA}"/>
    <dgm:cxn modelId="{D0FE7B82-0AA3-48F9-94B3-ECE48494185F}" type="presOf" srcId="{5D3D7C5B-04ED-48A6-B861-C60A94EF7273}" destId="{82EB6C26-DFC7-4F6C-BD79-719EFF6ADFF1}" srcOrd="0" destOrd="0" presId="urn:microsoft.com/office/officeart/2005/8/layout/chevron2"/>
    <dgm:cxn modelId="{0B33A130-B9BC-42D8-8132-4D54B278C66A}" type="presOf" srcId="{E0496D19-B683-4D82-90D4-F4FC3B320BC2}" destId="{C612D902-AD58-423E-B9DA-336B48485040}" srcOrd="0" destOrd="0" presId="urn:microsoft.com/office/officeart/2005/8/layout/chevron2"/>
    <dgm:cxn modelId="{094B7F53-6FAD-4836-9CE5-0C6B2E13ABB3}" srcId="{5D3D7C5B-04ED-48A6-B861-C60A94EF7273}" destId="{9801ADCE-87F0-4290-9016-34100CC9657D}" srcOrd="0" destOrd="0" parTransId="{F9F842C2-ED9B-45C4-80DC-66A2ABA53AD4}" sibTransId="{B1D7A683-9EDA-462D-B32B-14E102B7497C}"/>
    <dgm:cxn modelId="{392C82D5-F376-4A4A-B470-C95398A973AC}" srcId="{E0496D19-B683-4D82-90D4-F4FC3B320BC2}" destId="{2C5E402F-25FF-454D-AD86-2EC649A77922}" srcOrd="3" destOrd="0" parTransId="{BE84DA08-5CAE-45BB-98D4-D09D155EF0E5}" sibTransId="{5F3FC115-FF77-45F4-8C47-01931D8F9817}"/>
    <dgm:cxn modelId="{F7B56002-FE23-493C-9729-F0B262DAF7EC}" srcId="{E0496D19-B683-4D82-90D4-F4FC3B320BC2}" destId="{9D57F5BB-2F48-43E4-B427-D8AA6FDFEE0F}" srcOrd="0" destOrd="0" parTransId="{6CFF110E-4FE4-43B4-8E59-0A44438C24EB}" sibTransId="{35B406A8-23A9-4FAC-9CEA-AD1D16B17A0D}"/>
    <dgm:cxn modelId="{453E44F7-3822-4B8D-91DA-003A072FBDF9}" type="presOf" srcId="{F2DAB134-B774-46ED-968A-AB6918EEC215}" destId="{6A9B7EF9-C697-4377-A83B-B6D89CB4B86E}" srcOrd="0" destOrd="0" presId="urn:microsoft.com/office/officeart/2005/8/layout/chevron2"/>
    <dgm:cxn modelId="{558E7672-0CA7-40E4-9CF2-59ECFB9B3150}" type="presOf" srcId="{808C8DBA-47DA-4EF8-B7A1-663B73CCFF9F}" destId="{3D1A699D-C0C6-495B-B4AD-9318B6967B8B}" srcOrd="0" destOrd="0" presId="urn:microsoft.com/office/officeart/2005/8/layout/chevron2"/>
    <dgm:cxn modelId="{7B90EE07-3FFD-40EC-B167-FBD09353C8A3}" srcId="{9D57F5BB-2F48-43E4-B427-D8AA6FDFEE0F}" destId="{F2DAB134-B774-46ED-968A-AB6918EEC215}" srcOrd="0" destOrd="0" parTransId="{36783F70-F293-43DA-AEC6-FED43BFAFD88}" sibTransId="{DF5AAC69-0B42-4645-9B95-A7CB80918C82}"/>
    <dgm:cxn modelId="{548B3D8C-BBE4-4718-AAD2-86D4D2F4A48A}" srcId="{5835EB82-9963-4E0A-A2F5-4A3452791C18}" destId="{DBD6799A-1980-4E11-9262-2FE0A7CED0D8}" srcOrd="0" destOrd="0" parTransId="{C42524B6-8F38-473C-9D1E-4CADE3C827D4}" sibTransId="{C4BDBB42-6DB0-426D-82B2-C0E681F8C0FE}"/>
    <dgm:cxn modelId="{D6BDEE83-F8D9-4EC6-970F-DBAAE544F8E2}" type="presOf" srcId="{2C5E402F-25FF-454D-AD86-2EC649A77922}" destId="{2FEB27ED-047F-4B6F-99A9-12364F18F8F2}" srcOrd="0" destOrd="0" presId="urn:microsoft.com/office/officeart/2005/8/layout/chevron2"/>
    <dgm:cxn modelId="{30D90624-580C-463C-9564-1D293E5D0502}" type="presOf" srcId="{9D57F5BB-2F48-43E4-B427-D8AA6FDFEE0F}" destId="{BD7F30AF-9D3B-4CDC-BE03-A3D7F080FEF5}" srcOrd="0" destOrd="0" presId="urn:microsoft.com/office/officeart/2005/8/layout/chevron2"/>
    <dgm:cxn modelId="{DFE322CD-59BD-418A-BD02-F720D9AFB1FD}" srcId="{E0496D19-B683-4D82-90D4-F4FC3B320BC2}" destId="{5D3D7C5B-04ED-48A6-B861-C60A94EF7273}" srcOrd="2" destOrd="0" parTransId="{D38386FD-F330-4576-B285-329C71B1C71B}" sibTransId="{96E35B4B-3623-4D74-A976-58C46B0A882D}"/>
    <dgm:cxn modelId="{CB702759-8FCC-4418-9DBB-5C7AA8E6379F}" srcId="{2C5E402F-25FF-454D-AD86-2EC649A77922}" destId="{808C8DBA-47DA-4EF8-B7A1-663B73CCFF9F}" srcOrd="0" destOrd="0" parTransId="{967A463B-10AE-489D-BEEC-002E9DF5B18C}" sibTransId="{31CB2E0D-8240-4A12-9CC5-C58EAD215944}"/>
    <dgm:cxn modelId="{970EF80B-D9F0-4E2D-9D54-7A0D210CD4D3}" type="presOf" srcId="{DBD6799A-1980-4E11-9262-2FE0A7CED0D8}" destId="{D36ACBBC-5933-4A9F-98E6-AEDA7943A151}" srcOrd="0" destOrd="0" presId="urn:microsoft.com/office/officeart/2005/8/layout/chevron2"/>
    <dgm:cxn modelId="{BA201ACE-3AFB-4DE8-B1DD-619C4BACBFCB}" type="presParOf" srcId="{C612D902-AD58-423E-B9DA-336B48485040}" destId="{CB2FFD6C-5C1D-4506-8562-F024BBC0BF84}" srcOrd="0" destOrd="0" presId="urn:microsoft.com/office/officeart/2005/8/layout/chevron2"/>
    <dgm:cxn modelId="{C654ECBA-A4E6-4944-ACBB-8DB0C385AA98}" type="presParOf" srcId="{CB2FFD6C-5C1D-4506-8562-F024BBC0BF84}" destId="{BD7F30AF-9D3B-4CDC-BE03-A3D7F080FEF5}" srcOrd="0" destOrd="0" presId="urn:microsoft.com/office/officeart/2005/8/layout/chevron2"/>
    <dgm:cxn modelId="{532CAD58-5EB7-4FCB-84FE-357965F19891}" type="presParOf" srcId="{CB2FFD6C-5C1D-4506-8562-F024BBC0BF84}" destId="{6A9B7EF9-C697-4377-A83B-B6D89CB4B86E}" srcOrd="1" destOrd="0" presId="urn:microsoft.com/office/officeart/2005/8/layout/chevron2"/>
    <dgm:cxn modelId="{9F3457B1-70CC-45E6-A63A-78CA70EDE808}" type="presParOf" srcId="{C612D902-AD58-423E-B9DA-336B48485040}" destId="{C85D9C6B-316F-41F6-888B-784990BD5392}" srcOrd="1" destOrd="0" presId="urn:microsoft.com/office/officeart/2005/8/layout/chevron2"/>
    <dgm:cxn modelId="{18ED1349-15DB-4407-B144-B47E4ABDE923}" type="presParOf" srcId="{C612D902-AD58-423E-B9DA-336B48485040}" destId="{E33807F1-2EBE-4035-BA1D-18F29BB65F0F}" srcOrd="2" destOrd="0" presId="urn:microsoft.com/office/officeart/2005/8/layout/chevron2"/>
    <dgm:cxn modelId="{7562F676-E884-4372-8AA5-7AD51D7660E3}" type="presParOf" srcId="{E33807F1-2EBE-4035-BA1D-18F29BB65F0F}" destId="{5ECA8998-C023-4FBA-ACC1-EF01927AF8EA}" srcOrd="0" destOrd="0" presId="urn:microsoft.com/office/officeart/2005/8/layout/chevron2"/>
    <dgm:cxn modelId="{633A9317-96A9-465A-A02D-427630398C16}" type="presParOf" srcId="{E33807F1-2EBE-4035-BA1D-18F29BB65F0F}" destId="{D36ACBBC-5933-4A9F-98E6-AEDA7943A151}" srcOrd="1" destOrd="0" presId="urn:microsoft.com/office/officeart/2005/8/layout/chevron2"/>
    <dgm:cxn modelId="{495C8694-C779-4ACA-A6BE-32B796986B36}" type="presParOf" srcId="{C612D902-AD58-423E-B9DA-336B48485040}" destId="{3A3679F1-7D88-41F6-AA01-A7E589560FF3}" srcOrd="3" destOrd="0" presId="urn:microsoft.com/office/officeart/2005/8/layout/chevron2"/>
    <dgm:cxn modelId="{3E5EA8EB-EC76-4CDC-B3F5-89A3211F9C1A}" type="presParOf" srcId="{C612D902-AD58-423E-B9DA-336B48485040}" destId="{FDACD560-86D0-42E1-AE67-BA7CA1B0CAE7}" srcOrd="4" destOrd="0" presId="urn:microsoft.com/office/officeart/2005/8/layout/chevron2"/>
    <dgm:cxn modelId="{E956CCF2-BDCA-412F-87C8-A863446F784B}" type="presParOf" srcId="{FDACD560-86D0-42E1-AE67-BA7CA1B0CAE7}" destId="{82EB6C26-DFC7-4F6C-BD79-719EFF6ADFF1}" srcOrd="0" destOrd="0" presId="urn:microsoft.com/office/officeart/2005/8/layout/chevron2"/>
    <dgm:cxn modelId="{6FDE08C9-C8FD-4B8F-A5F1-2B775992E2BE}" type="presParOf" srcId="{FDACD560-86D0-42E1-AE67-BA7CA1B0CAE7}" destId="{0E01B0D3-6610-4C9F-955C-4B53C1665CA5}" srcOrd="1" destOrd="0" presId="urn:microsoft.com/office/officeart/2005/8/layout/chevron2"/>
    <dgm:cxn modelId="{FCCDE961-19E6-4E59-8351-B409B9D66651}" type="presParOf" srcId="{C612D902-AD58-423E-B9DA-336B48485040}" destId="{70FFDF56-FB4A-48A9-BCB6-F8B3B6DC3F50}" srcOrd="5" destOrd="0" presId="urn:microsoft.com/office/officeart/2005/8/layout/chevron2"/>
    <dgm:cxn modelId="{9228B9AF-FF26-4ED6-977D-4E05FEE36C43}" type="presParOf" srcId="{C612D902-AD58-423E-B9DA-336B48485040}" destId="{8DDC6C65-A58D-44C1-BFC9-A757AFFA7A1B}" srcOrd="6" destOrd="0" presId="urn:microsoft.com/office/officeart/2005/8/layout/chevron2"/>
    <dgm:cxn modelId="{E2CB085F-577B-4083-8B2F-2BEF681B7306}" type="presParOf" srcId="{8DDC6C65-A58D-44C1-BFC9-A757AFFA7A1B}" destId="{2FEB27ED-047F-4B6F-99A9-12364F18F8F2}" srcOrd="0" destOrd="0" presId="urn:microsoft.com/office/officeart/2005/8/layout/chevron2"/>
    <dgm:cxn modelId="{10E6A625-7941-4926-8C06-5AC1D47EE00F}" type="presParOf" srcId="{8DDC6C65-A58D-44C1-BFC9-A757AFFA7A1B}" destId="{3D1A699D-C0C6-495B-B4AD-9318B6967B8B}"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3CB74-F9BA-47CF-AAA4-0EC77037B1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9C6FB54-A65C-44A4-815C-3CF74F21D04D}">
      <dgm:prSet phldrT="[Текст]" custT="1"/>
      <dgm:spPr/>
      <dgm:t>
        <a:bodyPr/>
        <a:lstStyle/>
        <a:p>
          <a:pPr algn="just"/>
          <a:r>
            <a:rPr lang="ru-RU" sz="2200" b="0" u="none" dirty="0" smtClean="0">
              <a:latin typeface="Roboto Light"/>
            </a:rPr>
            <a:t>Федеральный закон от  25.12.2008 № 273-ФЗ «О противодействии коррупции»</a:t>
          </a:r>
          <a:endParaRPr lang="ru-RU" sz="2200" b="0" u="none" dirty="0">
            <a:latin typeface="Roboto Light"/>
          </a:endParaRPr>
        </a:p>
      </dgm:t>
    </dgm:pt>
    <dgm:pt modelId="{6EB44BBD-C726-4B75-8DB8-313083317512}" type="parTrans" cxnId="{6EDD1C00-B95C-4479-9BF9-726F8FF7F3F0}">
      <dgm:prSet/>
      <dgm:spPr/>
      <dgm:t>
        <a:bodyPr/>
        <a:lstStyle/>
        <a:p>
          <a:endParaRPr lang="ru-RU"/>
        </a:p>
      </dgm:t>
    </dgm:pt>
    <dgm:pt modelId="{3E9469A0-9B7B-47DE-8897-BA2BDBCB0EE5}" type="sibTrans" cxnId="{6EDD1C00-B95C-4479-9BF9-726F8FF7F3F0}">
      <dgm:prSet/>
      <dgm:spPr/>
      <dgm:t>
        <a:bodyPr/>
        <a:lstStyle/>
        <a:p>
          <a:endParaRPr lang="ru-RU"/>
        </a:p>
      </dgm:t>
    </dgm:pt>
    <dgm:pt modelId="{63B2D12F-7628-4772-B716-D317691074E6}">
      <dgm:prSet phldrT="[Текст]" custT="1"/>
      <dgm:spPr/>
      <dgm:t>
        <a:bodyPr/>
        <a:lstStyle/>
        <a:p>
          <a:pPr algn="l"/>
          <a:r>
            <a:rPr lang="ru-RU" sz="2200" dirty="0" smtClean="0">
              <a:latin typeface="Roboto Light"/>
            </a:rPr>
            <a:t>Закон Алтайского края от 03.06.2010 № 46-ЗС «О противодействии коррупции в Алтайском крае»</a:t>
          </a:r>
        </a:p>
        <a:p>
          <a:pPr algn="just"/>
          <a:endParaRPr lang="ru-RU" sz="2200" dirty="0"/>
        </a:p>
      </dgm:t>
    </dgm:pt>
    <dgm:pt modelId="{C81E9790-228C-49F3-8FAA-24B603DCE96D}" type="parTrans" cxnId="{1B3078B9-F321-44D1-9A33-4902C7DF1795}">
      <dgm:prSet/>
      <dgm:spPr/>
      <dgm:t>
        <a:bodyPr/>
        <a:lstStyle/>
        <a:p>
          <a:endParaRPr lang="ru-RU"/>
        </a:p>
      </dgm:t>
    </dgm:pt>
    <dgm:pt modelId="{69E0F777-21DA-430B-BEFE-B73D293B3F08}" type="sibTrans" cxnId="{1B3078B9-F321-44D1-9A33-4902C7DF1795}">
      <dgm:prSet/>
      <dgm:spPr/>
      <dgm:t>
        <a:bodyPr/>
        <a:lstStyle/>
        <a:p>
          <a:endParaRPr lang="ru-RU"/>
        </a:p>
      </dgm:t>
    </dgm:pt>
    <dgm:pt modelId="{245CD424-B4CC-40CC-873F-65168811913C}">
      <dgm:prSet phldrT="[Текст]" custT="1"/>
      <dgm:spPr/>
      <dgm:t>
        <a:bodyPr/>
        <a:lstStyle/>
        <a:p>
          <a:r>
            <a:rPr lang="ru-RU" sz="2200" dirty="0" smtClean="0">
              <a:latin typeface="Roboto Light"/>
            </a:rPr>
            <a:t>статья 275 Трудового кодекса Российской Федерации</a:t>
          </a:r>
          <a:endParaRPr lang="ru-RU" sz="2200" dirty="0">
            <a:latin typeface="Roboto Light"/>
          </a:endParaRPr>
        </a:p>
      </dgm:t>
    </dgm:pt>
    <dgm:pt modelId="{F9AB133F-71F6-4610-8801-4BA3BD77EE45}" type="parTrans" cxnId="{3D2D7D01-08BB-4534-BB08-E3B9B66B02B2}">
      <dgm:prSet/>
      <dgm:spPr/>
      <dgm:t>
        <a:bodyPr/>
        <a:lstStyle/>
        <a:p>
          <a:endParaRPr lang="ru-RU"/>
        </a:p>
      </dgm:t>
    </dgm:pt>
    <dgm:pt modelId="{5DD7DAF6-25F6-471D-87B0-4FEE62082F6A}" type="sibTrans" cxnId="{3D2D7D01-08BB-4534-BB08-E3B9B66B02B2}">
      <dgm:prSet/>
      <dgm:spPr/>
      <dgm:t>
        <a:bodyPr/>
        <a:lstStyle/>
        <a:p>
          <a:endParaRPr lang="ru-RU"/>
        </a:p>
      </dgm:t>
    </dgm:pt>
    <dgm:pt modelId="{1FE99766-C72D-4803-96B2-571F9909D6FD}">
      <dgm:prSet phldrT="[Текст]" custT="1"/>
      <dgm:spPr/>
      <dgm:t>
        <a:bodyPr/>
        <a:lstStyle/>
        <a:p>
          <a:pPr algn="just"/>
          <a:r>
            <a:rPr lang="ru-RU" sz="1800" dirty="0" smtClean="0">
              <a:latin typeface="Roboto Light"/>
            </a:rPr>
            <a:t>Постановление Администрации Алтайского края от 26.02.2013 № 92 «О соблюдении лицами, поступающими на работу на должность руководителя краевого государственного (автономного, бюджетного, казенного) учреждения, а также руководителями краевых государственных (автономных, бюджетных, казенных) учреждений части четвертой статьи 275 Трудового кодекса Российской Федерации»</a:t>
          </a:r>
        </a:p>
        <a:p>
          <a:pPr algn="l"/>
          <a:endParaRPr lang="ru-RU" sz="500" dirty="0"/>
        </a:p>
      </dgm:t>
    </dgm:pt>
    <dgm:pt modelId="{28D67D74-6099-49BE-90FB-BC6448CD8371}" type="parTrans" cxnId="{2DDD7C06-710B-43F4-88F6-CCBFD64C7D50}">
      <dgm:prSet/>
      <dgm:spPr/>
      <dgm:t>
        <a:bodyPr/>
        <a:lstStyle/>
        <a:p>
          <a:endParaRPr lang="ru-RU"/>
        </a:p>
      </dgm:t>
    </dgm:pt>
    <dgm:pt modelId="{BE1DFF81-9359-4B58-A9CE-33A5D63A9FA6}" type="sibTrans" cxnId="{2DDD7C06-710B-43F4-88F6-CCBFD64C7D50}">
      <dgm:prSet/>
      <dgm:spPr/>
      <dgm:t>
        <a:bodyPr/>
        <a:lstStyle/>
        <a:p>
          <a:endParaRPr lang="ru-RU"/>
        </a:p>
      </dgm:t>
    </dgm:pt>
    <dgm:pt modelId="{9184B940-BCFE-4B91-BAF6-5F647D15AB65}" type="pres">
      <dgm:prSet presAssocID="{3153CB74-F9BA-47CF-AAA4-0EC77037B122}" presName="linear" presStyleCnt="0">
        <dgm:presLayoutVars>
          <dgm:animLvl val="lvl"/>
          <dgm:resizeHandles val="exact"/>
        </dgm:presLayoutVars>
      </dgm:prSet>
      <dgm:spPr/>
      <dgm:t>
        <a:bodyPr/>
        <a:lstStyle/>
        <a:p>
          <a:endParaRPr lang="ru-RU"/>
        </a:p>
      </dgm:t>
    </dgm:pt>
    <dgm:pt modelId="{9432D28E-EB52-4452-9826-6120E28F3A42}" type="pres">
      <dgm:prSet presAssocID="{79C6FB54-A65C-44A4-815C-3CF74F21D04D}" presName="parentText" presStyleLbl="node1" presStyleIdx="0" presStyleCnt="4" custScaleY="76998">
        <dgm:presLayoutVars>
          <dgm:chMax val="0"/>
          <dgm:bulletEnabled val="1"/>
        </dgm:presLayoutVars>
      </dgm:prSet>
      <dgm:spPr/>
      <dgm:t>
        <a:bodyPr/>
        <a:lstStyle/>
        <a:p>
          <a:endParaRPr lang="ru-RU"/>
        </a:p>
      </dgm:t>
    </dgm:pt>
    <dgm:pt modelId="{1A5C4EF3-4D3E-4B54-BF25-11EFF7D508EB}" type="pres">
      <dgm:prSet presAssocID="{3E9469A0-9B7B-47DE-8897-BA2BDBCB0EE5}" presName="spacer" presStyleCnt="0"/>
      <dgm:spPr/>
    </dgm:pt>
    <dgm:pt modelId="{A6CB6103-A136-41F2-88A8-48514DDF0FA9}" type="pres">
      <dgm:prSet presAssocID="{63B2D12F-7628-4772-B716-D317691074E6}" presName="parentText" presStyleLbl="node1" presStyleIdx="1" presStyleCnt="4" custScaleY="85081">
        <dgm:presLayoutVars>
          <dgm:chMax val="0"/>
          <dgm:bulletEnabled val="1"/>
        </dgm:presLayoutVars>
      </dgm:prSet>
      <dgm:spPr/>
      <dgm:t>
        <a:bodyPr/>
        <a:lstStyle/>
        <a:p>
          <a:endParaRPr lang="ru-RU"/>
        </a:p>
      </dgm:t>
    </dgm:pt>
    <dgm:pt modelId="{BE6F7FEF-6C36-4AB6-A581-4DED241F77FA}" type="pres">
      <dgm:prSet presAssocID="{69E0F777-21DA-430B-BEFE-B73D293B3F08}" presName="spacer" presStyleCnt="0"/>
      <dgm:spPr/>
    </dgm:pt>
    <dgm:pt modelId="{FADCEAB6-53AC-47CB-9AE9-3D4DE53B0C5D}" type="pres">
      <dgm:prSet presAssocID="{245CD424-B4CC-40CC-873F-65168811913C}" presName="parentText" presStyleLbl="node1" presStyleIdx="2" presStyleCnt="4" custScaleY="77255">
        <dgm:presLayoutVars>
          <dgm:chMax val="0"/>
          <dgm:bulletEnabled val="1"/>
        </dgm:presLayoutVars>
      </dgm:prSet>
      <dgm:spPr/>
      <dgm:t>
        <a:bodyPr/>
        <a:lstStyle/>
        <a:p>
          <a:endParaRPr lang="ru-RU"/>
        </a:p>
      </dgm:t>
    </dgm:pt>
    <dgm:pt modelId="{AAEA5B85-1166-4CEA-A8F8-53A903DB97D8}" type="pres">
      <dgm:prSet presAssocID="{5DD7DAF6-25F6-471D-87B0-4FEE62082F6A}" presName="spacer" presStyleCnt="0"/>
      <dgm:spPr/>
    </dgm:pt>
    <dgm:pt modelId="{02296B74-0924-4522-AC83-82141E36BCDE}" type="pres">
      <dgm:prSet presAssocID="{1FE99766-C72D-4803-96B2-571F9909D6FD}" presName="parentText" presStyleLbl="node1" presStyleIdx="3" presStyleCnt="4" custScaleY="116462">
        <dgm:presLayoutVars>
          <dgm:chMax val="0"/>
          <dgm:bulletEnabled val="1"/>
        </dgm:presLayoutVars>
      </dgm:prSet>
      <dgm:spPr/>
      <dgm:t>
        <a:bodyPr/>
        <a:lstStyle/>
        <a:p>
          <a:endParaRPr lang="ru-RU"/>
        </a:p>
      </dgm:t>
    </dgm:pt>
  </dgm:ptLst>
  <dgm:cxnLst>
    <dgm:cxn modelId="{84B55944-C027-480B-AD80-4EF48C042BF6}" type="presOf" srcId="{79C6FB54-A65C-44A4-815C-3CF74F21D04D}" destId="{9432D28E-EB52-4452-9826-6120E28F3A42}" srcOrd="0" destOrd="0" presId="urn:microsoft.com/office/officeart/2005/8/layout/vList2"/>
    <dgm:cxn modelId="{3D2D7D01-08BB-4534-BB08-E3B9B66B02B2}" srcId="{3153CB74-F9BA-47CF-AAA4-0EC77037B122}" destId="{245CD424-B4CC-40CC-873F-65168811913C}" srcOrd="2" destOrd="0" parTransId="{F9AB133F-71F6-4610-8801-4BA3BD77EE45}" sibTransId="{5DD7DAF6-25F6-471D-87B0-4FEE62082F6A}"/>
    <dgm:cxn modelId="{2DDD7C06-710B-43F4-88F6-CCBFD64C7D50}" srcId="{3153CB74-F9BA-47CF-AAA4-0EC77037B122}" destId="{1FE99766-C72D-4803-96B2-571F9909D6FD}" srcOrd="3" destOrd="0" parTransId="{28D67D74-6099-49BE-90FB-BC6448CD8371}" sibTransId="{BE1DFF81-9359-4B58-A9CE-33A5D63A9FA6}"/>
    <dgm:cxn modelId="{A5111325-A46B-4F60-932C-A094362BD800}" type="presOf" srcId="{245CD424-B4CC-40CC-873F-65168811913C}" destId="{FADCEAB6-53AC-47CB-9AE9-3D4DE53B0C5D}" srcOrd="0" destOrd="0" presId="urn:microsoft.com/office/officeart/2005/8/layout/vList2"/>
    <dgm:cxn modelId="{0F45B073-0835-4D48-84B0-55D1C769C5B5}" type="presOf" srcId="{63B2D12F-7628-4772-B716-D317691074E6}" destId="{A6CB6103-A136-41F2-88A8-48514DDF0FA9}" srcOrd="0" destOrd="0" presId="urn:microsoft.com/office/officeart/2005/8/layout/vList2"/>
    <dgm:cxn modelId="{75AB7F7D-F950-41A8-A288-1AA17CBB77C6}" type="presOf" srcId="{1FE99766-C72D-4803-96B2-571F9909D6FD}" destId="{02296B74-0924-4522-AC83-82141E36BCDE}" srcOrd="0" destOrd="0" presId="urn:microsoft.com/office/officeart/2005/8/layout/vList2"/>
    <dgm:cxn modelId="{6EDD1C00-B95C-4479-9BF9-726F8FF7F3F0}" srcId="{3153CB74-F9BA-47CF-AAA4-0EC77037B122}" destId="{79C6FB54-A65C-44A4-815C-3CF74F21D04D}" srcOrd="0" destOrd="0" parTransId="{6EB44BBD-C726-4B75-8DB8-313083317512}" sibTransId="{3E9469A0-9B7B-47DE-8897-BA2BDBCB0EE5}"/>
    <dgm:cxn modelId="{1B3078B9-F321-44D1-9A33-4902C7DF1795}" srcId="{3153CB74-F9BA-47CF-AAA4-0EC77037B122}" destId="{63B2D12F-7628-4772-B716-D317691074E6}" srcOrd="1" destOrd="0" parTransId="{C81E9790-228C-49F3-8FAA-24B603DCE96D}" sibTransId="{69E0F777-21DA-430B-BEFE-B73D293B3F08}"/>
    <dgm:cxn modelId="{0DBEC4E2-E82B-4CBD-B0BA-1B237AAC854D}" type="presOf" srcId="{3153CB74-F9BA-47CF-AAA4-0EC77037B122}" destId="{9184B940-BCFE-4B91-BAF6-5F647D15AB65}" srcOrd="0" destOrd="0" presId="urn:microsoft.com/office/officeart/2005/8/layout/vList2"/>
    <dgm:cxn modelId="{7F980455-B154-4D98-823D-AF1B2C8FE36F}" type="presParOf" srcId="{9184B940-BCFE-4B91-BAF6-5F647D15AB65}" destId="{9432D28E-EB52-4452-9826-6120E28F3A42}" srcOrd="0" destOrd="0" presId="urn:microsoft.com/office/officeart/2005/8/layout/vList2"/>
    <dgm:cxn modelId="{5655D427-F6DD-4F70-B552-ADDA0B4E4C7D}" type="presParOf" srcId="{9184B940-BCFE-4B91-BAF6-5F647D15AB65}" destId="{1A5C4EF3-4D3E-4B54-BF25-11EFF7D508EB}" srcOrd="1" destOrd="0" presId="urn:microsoft.com/office/officeart/2005/8/layout/vList2"/>
    <dgm:cxn modelId="{C310B3F7-FA4C-46ED-AEC0-841D7C9DBD15}" type="presParOf" srcId="{9184B940-BCFE-4B91-BAF6-5F647D15AB65}" destId="{A6CB6103-A136-41F2-88A8-48514DDF0FA9}" srcOrd="2" destOrd="0" presId="urn:microsoft.com/office/officeart/2005/8/layout/vList2"/>
    <dgm:cxn modelId="{3E14DAB0-7394-4CE0-A883-24EF59F227F6}" type="presParOf" srcId="{9184B940-BCFE-4B91-BAF6-5F647D15AB65}" destId="{BE6F7FEF-6C36-4AB6-A581-4DED241F77FA}" srcOrd="3" destOrd="0" presId="urn:microsoft.com/office/officeart/2005/8/layout/vList2"/>
    <dgm:cxn modelId="{31C2DAAE-7BE1-4E4C-9A53-24E8EF05B191}" type="presParOf" srcId="{9184B940-BCFE-4B91-BAF6-5F647D15AB65}" destId="{FADCEAB6-53AC-47CB-9AE9-3D4DE53B0C5D}" srcOrd="4" destOrd="0" presId="urn:microsoft.com/office/officeart/2005/8/layout/vList2"/>
    <dgm:cxn modelId="{005D8B01-6AD5-411F-B4C7-2A5EEA49E1FE}" type="presParOf" srcId="{9184B940-BCFE-4B91-BAF6-5F647D15AB65}" destId="{AAEA5B85-1166-4CEA-A8F8-53A903DB97D8}" srcOrd="5" destOrd="0" presId="urn:microsoft.com/office/officeart/2005/8/layout/vList2"/>
    <dgm:cxn modelId="{42ADA54E-4866-44EC-9B85-5F7287A0F1AB}" type="presParOf" srcId="{9184B940-BCFE-4B91-BAF6-5F647D15AB65}" destId="{02296B74-0924-4522-AC83-82141E36BCD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577E6A-BB1F-4C37-B156-787A1D4A0C70}"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E48C1476-5900-450B-AE22-DE8272CF8A7C}">
      <dgm:prSet phldrT="[Текст]" custT="1"/>
      <dgm:spPr/>
      <dgm:t>
        <a:bodyPr/>
        <a:lstStyle/>
        <a:p>
          <a:r>
            <a:rPr lang="ru-RU" sz="1800" dirty="0" smtClean="0">
              <a:latin typeface="Roboto Light"/>
            </a:rPr>
            <a:t>Меры по предупреждению коррупции, принимаемые в организации, могут включать:</a:t>
          </a:r>
          <a:endParaRPr lang="ru-RU" sz="1800" dirty="0">
            <a:latin typeface="Roboto Light"/>
          </a:endParaRPr>
        </a:p>
      </dgm:t>
    </dgm:pt>
    <dgm:pt modelId="{6BD75464-F5A2-4889-AC94-4D59FE1A65C2}" type="parTrans" cxnId="{D3F2F569-4C0D-45BE-9FBD-5FC5926A34E9}">
      <dgm:prSet/>
      <dgm:spPr/>
      <dgm:t>
        <a:bodyPr/>
        <a:lstStyle/>
        <a:p>
          <a:endParaRPr lang="ru-RU"/>
        </a:p>
      </dgm:t>
    </dgm:pt>
    <dgm:pt modelId="{75E5B2B0-82E9-4E36-8EA5-484E6DA1BB83}" type="sibTrans" cxnId="{D3F2F569-4C0D-45BE-9FBD-5FC5926A34E9}">
      <dgm:prSet/>
      <dgm:spPr/>
      <dgm:t>
        <a:bodyPr/>
        <a:lstStyle/>
        <a:p>
          <a:endParaRPr lang="ru-RU"/>
        </a:p>
      </dgm:t>
    </dgm:pt>
    <dgm:pt modelId="{59A4C487-5841-4A07-9AEB-42C376DDA4F5}">
      <dgm:prSet phldrT="[Текст]" custT="1"/>
      <dgm:spPr/>
      <dgm:t>
        <a:bodyPr/>
        <a:lstStyle/>
        <a:p>
          <a:pPr algn="just"/>
          <a:r>
            <a:rPr lang="ru-RU" sz="1600" dirty="0" smtClean="0">
              <a:latin typeface="Roboto Light"/>
            </a:rPr>
            <a:t>1) определение подразделений или должностных лиц, ответственных за профилактику коррупционных и иных правонарушений;</a:t>
          </a:r>
          <a:endParaRPr lang="ru-RU" sz="1600" dirty="0">
            <a:latin typeface="Roboto Light"/>
          </a:endParaRPr>
        </a:p>
      </dgm:t>
    </dgm:pt>
    <dgm:pt modelId="{8E1CECDD-BA96-443A-94B8-080BAED3D137}" type="parTrans" cxnId="{8B1D0849-4520-4B45-BB9F-AB3E84462A6E}">
      <dgm:prSet/>
      <dgm:spPr/>
      <dgm:t>
        <a:bodyPr/>
        <a:lstStyle/>
        <a:p>
          <a:endParaRPr lang="ru-RU"/>
        </a:p>
      </dgm:t>
    </dgm:pt>
    <dgm:pt modelId="{AB817AD2-B1B2-4BC8-B702-FC2066D97C14}" type="sibTrans" cxnId="{8B1D0849-4520-4B45-BB9F-AB3E84462A6E}">
      <dgm:prSet/>
      <dgm:spPr/>
      <dgm:t>
        <a:bodyPr/>
        <a:lstStyle/>
        <a:p>
          <a:endParaRPr lang="ru-RU"/>
        </a:p>
      </dgm:t>
    </dgm:pt>
    <dgm:pt modelId="{6EEE74AA-7E6A-47BE-A152-DEE9E3CA47E2}">
      <dgm:prSet phldrT="[Текст]" custT="1"/>
      <dgm:spPr/>
      <dgm:t>
        <a:bodyPr/>
        <a:lstStyle/>
        <a:p>
          <a:pPr algn="just"/>
          <a:r>
            <a:rPr lang="ru-RU" sz="1600" dirty="0" smtClean="0">
              <a:latin typeface="Roboto Light"/>
            </a:rPr>
            <a:t>2) сотрудничество организации с правоохранительными органами;</a:t>
          </a:r>
        </a:p>
        <a:p>
          <a:pPr algn="ctr"/>
          <a:endParaRPr lang="ru-RU" sz="600" dirty="0"/>
        </a:p>
      </dgm:t>
    </dgm:pt>
    <dgm:pt modelId="{E05E3426-282D-4DC0-8FAC-49DD7509401A}" type="parTrans" cxnId="{B6B9E065-65F9-4E57-AA87-D81B85F02217}">
      <dgm:prSet/>
      <dgm:spPr/>
      <dgm:t>
        <a:bodyPr/>
        <a:lstStyle/>
        <a:p>
          <a:endParaRPr lang="ru-RU"/>
        </a:p>
      </dgm:t>
    </dgm:pt>
    <dgm:pt modelId="{A3093E02-098B-4526-927D-2980C35BBAFF}" type="sibTrans" cxnId="{B6B9E065-65F9-4E57-AA87-D81B85F02217}">
      <dgm:prSet/>
      <dgm:spPr/>
      <dgm:t>
        <a:bodyPr/>
        <a:lstStyle/>
        <a:p>
          <a:endParaRPr lang="ru-RU"/>
        </a:p>
      </dgm:t>
    </dgm:pt>
    <dgm:pt modelId="{1ACED43D-556B-40BB-B703-7FC0D17F1AFA}">
      <dgm:prSet phldrT="[Текст]" custT="1"/>
      <dgm:spPr/>
      <dgm:t>
        <a:bodyPr/>
        <a:lstStyle/>
        <a:p>
          <a:pPr algn="just"/>
          <a:r>
            <a:rPr lang="ru-RU" sz="1600" dirty="0" smtClean="0">
              <a:latin typeface="Roboto Light"/>
            </a:rPr>
            <a:t>3) разработку и внедрение в практику стандартов и процедур, направленных на обеспечение добросовестной работы организации;</a:t>
          </a:r>
        </a:p>
        <a:p>
          <a:pPr algn="ctr"/>
          <a:endParaRPr lang="ru-RU" sz="600" dirty="0"/>
        </a:p>
      </dgm:t>
    </dgm:pt>
    <dgm:pt modelId="{AB454439-F25D-4C61-AF68-2AE268129B03}" type="parTrans" cxnId="{74AEC4E6-7DE9-4D64-8CCF-5A50CC189D65}">
      <dgm:prSet/>
      <dgm:spPr/>
      <dgm:t>
        <a:bodyPr/>
        <a:lstStyle/>
        <a:p>
          <a:endParaRPr lang="ru-RU"/>
        </a:p>
      </dgm:t>
    </dgm:pt>
    <dgm:pt modelId="{636AE432-F824-4520-98EB-2F66984EE575}" type="sibTrans" cxnId="{74AEC4E6-7DE9-4D64-8CCF-5A50CC189D65}">
      <dgm:prSet/>
      <dgm:spPr/>
      <dgm:t>
        <a:bodyPr/>
        <a:lstStyle/>
        <a:p>
          <a:endParaRPr lang="ru-RU"/>
        </a:p>
      </dgm:t>
    </dgm:pt>
    <dgm:pt modelId="{C7516EE1-30DD-4F5F-BB8C-79EEC4BD7347}">
      <dgm:prSet phldrT="[Текст]" custT="1"/>
      <dgm:spPr/>
      <dgm:t>
        <a:bodyPr/>
        <a:lstStyle/>
        <a:p>
          <a:pPr algn="just"/>
          <a:r>
            <a:rPr lang="ru-RU" sz="1600" dirty="0" smtClean="0">
              <a:latin typeface="Roboto Light"/>
            </a:rPr>
            <a:t>4) принятие кодекса этики и служебного поведения работников организации</a:t>
          </a:r>
          <a:r>
            <a:rPr lang="ru-RU" sz="700" dirty="0" smtClean="0"/>
            <a:t>;</a:t>
          </a:r>
        </a:p>
        <a:p>
          <a:pPr algn="ctr"/>
          <a:endParaRPr lang="ru-RU" sz="700" dirty="0"/>
        </a:p>
      </dgm:t>
    </dgm:pt>
    <dgm:pt modelId="{A4F99CAC-C492-4B9E-A100-4A67977B3E99}" type="parTrans" cxnId="{A2D9CF61-7DEE-486F-BE69-CC40F18A9507}">
      <dgm:prSet/>
      <dgm:spPr/>
      <dgm:t>
        <a:bodyPr/>
        <a:lstStyle/>
        <a:p>
          <a:endParaRPr lang="ru-RU"/>
        </a:p>
      </dgm:t>
    </dgm:pt>
    <dgm:pt modelId="{9A5E5343-3261-4450-AFF2-550DA3074380}" type="sibTrans" cxnId="{A2D9CF61-7DEE-486F-BE69-CC40F18A9507}">
      <dgm:prSet/>
      <dgm:spPr/>
      <dgm:t>
        <a:bodyPr/>
        <a:lstStyle/>
        <a:p>
          <a:endParaRPr lang="ru-RU"/>
        </a:p>
      </dgm:t>
    </dgm:pt>
    <dgm:pt modelId="{43842455-F67F-4197-B43D-53A3DCD33E1D}">
      <dgm:prSet phldrT="[Текст]" custT="1"/>
      <dgm:spPr/>
      <dgm:t>
        <a:bodyPr/>
        <a:lstStyle/>
        <a:p>
          <a:pPr algn="just"/>
          <a:r>
            <a:rPr lang="ru-RU" sz="1600" dirty="0" smtClean="0">
              <a:latin typeface="Roboto Light"/>
            </a:rPr>
            <a:t>5) предотвращение и урегулирование конфликта интересов;</a:t>
          </a:r>
        </a:p>
        <a:p>
          <a:pPr algn="ctr"/>
          <a:endParaRPr lang="ru-RU" sz="700" dirty="0"/>
        </a:p>
      </dgm:t>
    </dgm:pt>
    <dgm:pt modelId="{B2074BB4-16BD-4B73-B91F-B481A6DABC76}" type="parTrans" cxnId="{FE66E08F-2B8B-4071-8737-64B9ED04D313}">
      <dgm:prSet/>
      <dgm:spPr/>
      <dgm:t>
        <a:bodyPr/>
        <a:lstStyle/>
        <a:p>
          <a:endParaRPr lang="ru-RU"/>
        </a:p>
      </dgm:t>
    </dgm:pt>
    <dgm:pt modelId="{B4D34B9C-0E1B-46C3-97D8-9989FFC690DE}" type="sibTrans" cxnId="{FE66E08F-2B8B-4071-8737-64B9ED04D313}">
      <dgm:prSet/>
      <dgm:spPr/>
      <dgm:t>
        <a:bodyPr/>
        <a:lstStyle/>
        <a:p>
          <a:endParaRPr lang="ru-RU"/>
        </a:p>
      </dgm:t>
    </dgm:pt>
    <dgm:pt modelId="{6F131650-1866-47E9-AF02-E6A359D3A503}">
      <dgm:prSet phldrT="[Текст]" custT="1"/>
      <dgm:spPr/>
      <dgm:t>
        <a:bodyPr/>
        <a:lstStyle/>
        <a:p>
          <a:pPr algn="just"/>
          <a:r>
            <a:rPr lang="ru-RU" sz="1600" dirty="0" smtClean="0">
              <a:latin typeface="Roboto Light"/>
            </a:rPr>
            <a:t>6) недопущение составления неофициальной отчетности и использования поддельных документов.</a:t>
          </a:r>
        </a:p>
        <a:p>
          <a:pPr algn="ctr"/>
          <a:endParaRPr lang="ru-RU" sz="900" dirty="0"/>
        </a:p>
      </dgm:t>
    </dgm:pt>
    <dgm:pt modelId="{621BE748-5B19-43EE-AA24-C2D85BABACD7}" type="parTrans" cxnId="{AA246CC8-E9F9-42B2-826D-B74D3C0EB5FA}">
      <dgm:prSet/>
      <dgm:spPr/>
      <dgm:t>
        <a:bodyPr/>
        <a:lstStyle/>
        <a:p>
          <a:endParaRPr lang="ru-RU"/>
        </a:p>
      </dgm:t>
    </dgm:pt>
    <dgm:pt modelId="{F4BE0559-51E2-4346-B6D4-774E494C309A}" type="sibTrans" cxnId="{AA246CC8-E9F9-42B2-826D-B74D3C0EB5FA}">
      <dgm:prSet/>
      <dgm:spPr/>
      <dgm:t>
        <a:bodyPr/>
        <a:lstStyle/>
        <a:p>
          <a:endParaRPr lang="ru-RU"/>
        </a:p>
      </dgm:t>
    </dgm:pt>
    <dgm:pt modelId="{76BE74FE-BAF2-4DDE-94F3-963C2F662956}" type="pres">
      <dgm:prSet presAssocID="{BA577E6A-BB1F-4C37-B156-787A1D4A0C70}" presName="compositeShape" presStyleCnt="0">
        <dgm:presLayoutVars>
          <dgm:dir/>
          <dgm:resizeHandles/>
        </dgm:presLayoutVars>
      </dgm:prSet>
      <dgm:spPr/>
      <dgm:t>
        <a:bodyPr/>
        <a:lstStyle/>
        <a:p>
          <a:endParaRPr lang="ru-RU"/>
        </a:p>
      </dgm:t>
    </dgm:pt>
    <dgm:pt modelId="{F5C115AD-36F9-40F3-9E38-A8FB27E448E3}" type="pres">
      <dgm:prSet presAssocID="{BA577E6A-BB1F-4C37-B156-787A1D4A0C70}" presName="pyramid" presStyleLbl="node1" presStyleIdx="0" presStyleCnt="1" custScaleX="98745" custLinFactNeighborX="-74995" custLinFactNeighborY="-77"/>
      <dgm:spPr/>
    </dgm:pt>
    <dgm:pt modelId="{AF48C3F1-2AFE-4873-8148-5CC21A9992A9}" type="pres">
      <dgm:prSet presAssocID="{BA577E6A-BB1F-4C37-B156-787A1D4A0C70}" presName="theList" presStyleCnt="0"/>
      <dgm:spPr/>
    </dgm:pt>
    <dgm:pt modelId="{FECDDD74-91F8-483D-B4A3-657BB540AFA4}" type="pres">
      <dgm:prSet presAssocID="{E48C1476-5900-450B-AE22-DE8272CF8A7C}" presName="aNode" presStyleLbl="fgAcc1" presStyleIdx="0" presStyleCnt="7" custScaleX="333799" custLinFactY="-31160" custLinFactNeighborX="23361" custLinFactNeighborY="-100000">
        <dgm:presLayoutVars>
          <dgm:bulletEnabled val="1"/>
        </dgm:presLayoutVars>
      </dgm:prSet>
      <dgm:spPr/>
      <dgm:t>
        <a:bodyPr/>
        <a:lstStyle/>
        <a:p>
          <a:endParaRPr lang="ru-RU"/>
        </a:p>
      </dgm:t>
    </dgm:pt>
    <dgm:pt modelId="{DF095691-CE63-4705-BACB-40B4847543D8}" type="pres">
      <dgm:prSet presAssocID="{E48C1476-5900-450B-AE22-DE8272CF8A7C}" presName="aSpace" presStyleCnt="0"/>
      <dgm:spPr/>
    </dgm:pt>
    <dgm:pt modelId="{A353293C-0EA7-4756-AD12-9552C768C337}" type="pres">
      <dgm:prSet presAssocID="{59A4C487-5841-4A07-9AEB-42C376DDA4F5}" presName="aNode" presStyleLbl="fgAcc1" presStyleIdx="1" presStyleCnt="7" custScaleX="311197" custScaleY="118051" custLinFactNeighborX="21392" custLinFactNeighborY="-10098">
        <dgm:presLayoutVars>
          <dgm:bulletEnabled val="1"/>
        </dgm:presLayoutVars>
      </dgm:prSet>
      <dgm:spPr/>
      <dgm:t>
        <a:bodyPr/>
        <a:lstStyle/>
        <a:p>
          <a:endParaRPr lang="ru-RU"/>
        </a:p>
      </dgm:t>
    </dgm:pt>
    <dgm:pt modelId="{6D01261D-0155-47C7-B520-A62A6E1D7EE8}" type="pres">
      <dgm:prSet presAssocID="{59A4C487-5841-4A07-9AEB-42C376DDA4F5}" presName="aSpace" presStyleCnt="0"/>
      <dgm:spPr/>
    </dgm:pt>
    <dgm:pt modelId="{E0C6B7FB-47C2-4A60-A68B-142637264BD2}" type="pres">
      <dgm:prSet presAssocID="{6EEE74AA-7E6A-47BE-A152-DEE9E3CA47E2}" presName="aNode" presStyleLbl="fgAcc1" presStyleIdx="2" presStyleCnt="7" custScaleX="311626" custLinFactY="253" custLinFactNeighborX="22093" custLinFactNeighborY="100000">
        <dgm:presLayoutVars>
          <dgm:bulletEnabled val="1"/>
        </dgm:presLayoutVars>
      </dgm:prSet>
      <dgm:spPr/>
      <dgm:t>
        <a:bodyPr/>
        <a:lstStyle/>
        <a:p>
          <a:endParaRPr lang="ru-RU"/>
        </a:p>
      </dgm:t>
    </dgm:pt>
    <dgm:pt modelId="{118D28CC-4E85-428A-8931-7DF9B6EE7638}" type="pres">
      <dgm:prSet presAssocID="{6EEE74AA-7E6A-47BE-A152-DEE9E3CA47E2}" presName="aSpace" presStyleCnt="0"/>
      <dgm:spPr/>
    </dgm:pt>
    <dgm:pt modelId="{97F06642-E6ED-4E5F-A0F9-C281B1854038}" type="pres">
      <dgm:prSet presAssocID="{1ACED43D-556B-40BB-B703-7FC0D17F1AFA}" presName="aNode" presStyleLbl="fgAcc1" presStyleIdx="3" presStyleCnt="7" custScaleX="311592" custScaleY="131753" custLinFactY="18097" custLinFactNeighborX="22427" custLinFactNeighborY="100000">
        <dgm:presLayoutVars>
          <dgm:bulletEnabled val="1"/>
        </dgm:presLayoutVars>
      </dgm:prSet>
      <dgm:spPr/>
      <dgm:t>
        <a:bodyPr/>
        <a:lstStyle/>
        <a:p>
          <a:endParaRPr lang="ru-RU"/>
        </a:p>
      </dgm:t>
    </dgm:pt>
    <dgm:pt modelId="{BB84BF13-58B7-4C2F-AA90-9D2EB6492047}" type="pres">
      <dgm:prSet presAssocID="{1ACED43D-556B-40BB-B703-7FC0D17F1AFA}" presName="aSpace" presStyleCnt="0"/>
      <dgm:spPr/>
    </dgm:pt>
    <dgm:pt modelId="{E8E69CAD-1247-4FDC-8506-76069A17AB58}" type="pres">
      <dgm:prSet presAssocID="{C7516EE1-30DD-4F5F-BB8C-79EEC4BD7347}" presName="aNode" presStyleLbl="fgAcc1" presStyleIdx="4" presStyleCnt="7" custScaleX="310891" custLinFactY="25740" custLinFactNeighborX="22076" custLinFactNeighborY="100000">
        <dgm:presLayoutVars>
          <dgm:bulletEnabled val="1"/>
        </dgm:presLayoutVars>
      </dgm:prSet>
      <dgm:spPr/>
      <dgm:t>
        <a:bodyPr/>
        <a:lstStyle/>
        <a:p>
          <a:endParaRPr lang="ru-RU"/>
        </a:p>
      </dgm:t>
    </dgm:pt>
    <dgm:pt modelId="{0430DE57-18EA-48B9-96FB-7543479E11ED}" type="pres">
      <dgm:prSet presAssocID="{C7516EE1-30DD-4F5F-BB8C-79EEC4BD7347}" presName="aSpace" presStyleCnt="0"/>
      <dgm:spPr/>
    </dgm:pt>
    <dgm:pt modelId="{F749CE6F-567B-4E92-9E20-FBF5ED0CEE09}" type="pres">
      <dgm:prSet presAssocID="{43842455-F67F-4197-B43D-53A3DCD33E1D}" presName="aNode" presStyleLbl="fgAcc1" presStyleIdx="5" presStyleCnt="7" custScaleX="311590" custLinFactY="45946" custLinFactNeighborX="22426" custLinFactNeighborY="100000">
        <dgm:presLayoutVars>
          <dgm:bulletEnabled val="1"/>
        </dgm:presLayoutVars>
      </dgm:prSet>
      <dgm:spPr/>
      <dgm:t>
        <a:bodyPr/>
        <a:lstStyle/>
        <a:p>
          <a:endParaRPr lang="ru-RU"/>
        </a:p>
      </dgm:t>
    </dgm:pt>
    <dgm:pt modelId="{F87C37BC-64D1-4891-A1CB-459FD6B93723}" type="pres">
      <dgm:prSet presAssocID="{43842455-F67F-4197-B43D-53A3DCD33E1D}" presName="aSpace" presStyleCnt="0"/>
      <dgm:spPr/>
    </dgm:pt>
    <dgm:pt modelId="{79FF7555-DC21-4E7F-8A1E-7D8089806B0F}" type="pres">
      <dgm:prSet presAssocID="{6F131650-1866-47E9-AF02-E6A359D3A503}" presName="aNode" presStyleLbl="fgAcc1" presStyleIdx="6" presStyleCnt="7" custScaleX="310892" custScaleY="153989" custLinFactY="58011" custLinFactNeighborX="23129" custLinFactNeighborY="100000">
        <dgm:presLayoutVars>
          <dgm:bulletEnabled val="1"/>
        </dgm:presLayoutVars>
      </dgm:prSet>
      <dgm:spPr/>
      <dgm:t>
        <a:bodyPr/>
        <a:lstStyle/>
        <a:p>
          <a:endParaRPr lang="ru-RU"/>
        </a:p>
      </dgm:t>
    </dgm:pt>
    <dgm:pt modelId="{44E8AE68-8939-4EF6-9FBA-098081AEC5F3}" type="pres">
      <dgm:prSet presAssocID="{6F131650-1866-47E9-AF02-E6A359D3A503}" presName="aSpace" presStyleCnt="0"/>
      <dgm:spPr/>
    </dgm:pt>
  </dgm:ptLst>
  <dgm:cxnLst>
    <dgm:cxn modelId="{4F653B31-6102-421B-B9B9-56C89C33D538}" type="presOf" srcId="{1ACED43D-556B-40BB-B703-7FC0D17F1AFA}" destId="{97F06642-E6ED-4E5F-A0F9-C281B1854038}" srcOrd="0" destOrd="0" presId="urn:microsoft.com/office/officeart/2005/8/layout/pyramid2"/>
    <dgm:cxn modelId="{FE66E08F-2B8B-4071-8737-64B9ED04D313}" srcId="{BA577E6A-BB1F-4C37-B156-787A1D4A0C70}" destId="{43842455-F67F-4197-B43D-53A3DCD33E1D}" srcOrd="5" destOrd="0" parTransId="{B2074BB4-16BD-4B73-B91F-B481A6DABC76}" sibTransId="{B4D34B9C-0E1B-46C3-97D8-9989FFC690DE}"/>
    <dgm:cxn modelId="{8B1D0849-4520-4B45-BB9F-AB3E84462A6E}" srcId="{BA577E6A-BB1F-4C37-B156-787A1D4A0C70}" destId="{59A4C487-5841-4A07-9AEB-42C376DDA4F5}" srcOrd="1" destOrd="0" parTransId="{8E1CECDD-BA96-443A-94B8-080BAED3D137}" sibTransId="{AB817AD2-B1B2-4BC8-B702-FC2066D97C14}"/>
    <dgm:cxn modelId="{D596B6E6-7B50-4237-B856-1365451321FC}" type="presOf" srcId="{BA577E6A-BB1F-4C37-B156-787A1D4A0C70}" destId="{76BE74FE-BAF2-4DDE-94F3-963C2F662956}" srcOrd="0" destOrd="0" presId="urn:microsoft.com/office/officeart/2005/8/layout/pyramid2"/>
    <dgm:cxn modelId="{614DD98C-ACF3-460A-909C-56BEE1C6860B}" type="presOf" srcId="{59A4C487-5841-4A07-9AEB-42C376DDA4F5}" destId="{A353293C-0EA7-4756-AD12-9552C768C337}" srcOrd="0" destOrd="0" presId="urn:microsoft.com/office/officeart/2005/8/layout/pyramid2"/>
    <dgm:cxn modelId="{B6B9E065-65F9-4E57-AA87-D81B85F02217}" srcId="{BA577E6A-BB1F-4C37-B156-787A1D4A0C70}" destId="{6EEE74AA-7E6A-47BE-A152-DEE9E3CA47E2}" srcOrd="2" destOrd="0" parTransId="{E05E3426-282D-4DC0-8FAC-49DD7509401A}" sibTransId="{A3093E02-098B-4526-927D-2980C35BBAFF}"/>
    <dgm:cxn modelId="{1C0AAEC8-8B2C-44DC-9721-74D7DFC8E2BF}" type="presOf" srcId="{6F131650-1866-47E9-AF02-E6A359D3A503}" destId="{79FF7555-DC21-4E7F-8A1E-7D8089806B0F}" srcOrd="0" destOrd="0" presId="urn:microsoft.com/office/officeart/2005/8/layout/pyramid2"/>
    <dgm:cxn modelId="{D3F2F569-4C0D-45BE-9FBD-5FC5926A34E9}" srcId="{BA577E6A-BB1F-4C37-B156-787A1D4A0C70}" destId="{E48C1476-5900-450B-AE22-DE8272CF8A7C}" srcOrd="0" destOrd="0" parTransId="{6BD75464-F5A2-4889-AC94-4D59FE1A65C2}" sibTransId="{75E5B2B0-82E9-4E36-8EA5-484E6DA1BB83}"/>
    <dgm:cxn modelId="{EA06F9FD-F1F8-48C5-B0E8-E6A40C237678}" type="presOf" srcId="{C7516EE1-30DD-4F5F-BB8C-79EEC4BD7347}" destId="{E8E69CAD-1247-4FDC-8506-76069A17AB58}" srcOrd="0" destOrd="0" presId="urn:microsoft.com/office/officeart/2005/8/layout/pyramid2"/>
    <dgm:cxn modelId="{AA246CC8-E9F9-42B2-826D-B74D3C0EB5FA}" srcId="{BA577E6A-BB1F-4C37-B156-787A1D4A0C70}" destId="{6F131650-1866-47E9-AF02-E6A359D3A503}" srcOrd="6" destOrd="0" parTransId="{621BE748-5B19-43EE-AA24-C2D85BABACD7}" sibTransId="{F4BE0559-51E2-4346-B6D4-774E494C309A}"/>
    <dgm:cxn modelId="{A98B4711-7419-4C69-AF98-91AB1BF81AFF}" type="presOf" srcId="{E48C1476-5900-450B-AE22-DE8272CF8A7C}" destId="{FECDDD74-91F8-483D-B4A3-657BB540AFA4}" srcOrd="0" destOrd="0" presId="urn:microsoft.com/office/officeart/2005/8/layout/pyramid2"/>
    <dgm:cxn modelId="{A2D9CF61-7DEE-486F-BE69-CC40F18A9507}" srcId="{BA577E6A-BB1F-4C37-B156-787A1D4A0C70}" destId="{C7516EE1-30DD-4F5F-BB8C-79EEC4BD7347}" srcOrd="4" destOrd="0" parTransId="{A4F99CAC-C492-4B9E-A100-4A67977B3E99}" sibTransId="{9A5E5343-3261-4450-AFF2-550DA3074380}"/>
    <dgm:cxn modelId="{7899EB4A-27A8-4F20-BF53-C3030D5A137B}" type="presOf" srcId="{43842455-F67F-4197-B43D-53A3DCD33E1D}" destId="{F749CE6F-567B-4E92-9E20-FBF5ED0CEE09}" srcOrd="0" destOrd="0" presId="urn:microsoft.com/office/officeart/2005/8/layout/pyramid2"/>
    <dgm:cxn modelId="{74AEC4E6-7DE9-4D64-8CCF-5A50CC189D65}" srcId="{BA577E6A-BB1F-4C37-B156-787A1D4A0C70}" destId="{1ACED43D-556B-40BB-B703-7FC0D17F1AFA}" srcOrd="3" destOrd="0" parTransId="{AB454439-F25D-4C61-AF68-2AE268129B03}" sibTransId="{636AE432-F824-4520-98EB-2F66984EE575}"/>
    <dgm:cxn modelId="{38BDFF44-F141-4E08-935B-C18086324281}" type="presOf" srcId="{6EEE74AA-7E6A-47BE-A152-DEE9E3CA47E2}" destId="{E0C6B7FB-47C2-4A60-A68B-142637264BD2}" srcOrd="0" destOrd="0" presId="urn:microsoft.com/office/officeart/2005/8/layout/pyramid2"/>
    <dgm:cxn modelId="{7FE9E673-BF50-447A-9B7D-F9A1CA08FB06}" type="presParOf" srcId="{76BE74FE-BAF2-4DDE-94F3-963C2F662956}" destId="{F5C115AD-36F9-40F3-9E38-A8FB27E448E3}" srcOrd="0" destOrd="0" presId="urn:microsoft.com/office/officeart/2005/8/layout/pyramid2"/>
    <dgm:cxn modelId="{A7963EDB-8DC0-40BA-8009-397A0BFA700D}" type="presParOf" srcId="{76BE74FE-BAF2-4DDE-94F3-963C2F662956}" destId="{AF48C3F1-2AFE-4873-8148-5CC21A9992A9}" srcOrd="1" destOrd="0" presId="urn:microsoft.com/office/officeart/2005/8/layout/pyramid2"/>
    <dgm:cxn modelId="{EAC214A7-056D-4A73-A666-587E5A5AF12E}" type="presParOf" srcId="{AF48C3F1-2AFE-4873-8148-5CC21A9992A9}" destId="{FECDDD74-91F8-483D-B4A3-657BB540AFA4}" srcOrd="0" destOrd="0" presId="urn:microsoft.com/office/officeart/2005/8/layout/pyramid2"/>
    <dgm:cxn modelId="{7D8C376F-E91D-4155-B0BA-FC428219A8A2}" type="presParOf" srcId="{AF48C3F1-2AFE-4873-8148-5CC21A9992A9}" destId="{DF095691-CE63-4705-BACB-40B4847543D8}" srcOrd="1" destOrd="0" presId="urn:microsoft.com/office/officeart/2005/8/layout/pyramid2"/>
    <dgm:cxn modelId="{DE056269-C5A1-47B5-B2D8-F5FF3705FB42}" type="presParOf" srcId="{AF48C3F1-2AFE-4873-8148-5CC21A9992A9}" destId="{A353293C-0EA7-4756-AD12-9552C768C337}" srcOrd="2" destOrd="0" presId="urn:microsoft.com/office/officeart/2005/8/layout/pyramid2"/>
    <dgm:cxn modelId="{D54E4B01-0367-4935-A198-FCCB45179D10}" type="presParOf" srcId="{AF48C3F1-2AFE-4873-8148-5CC21A9992A9}" destId="{6D01261D-0155-47C7-B520-A62A6E1D7EE8}" srcOrd="3" destOrd="0" presId="urn:microsoft.com/office/officeart/2005/8/layout/pyramid2"/>
    <dgm:cxn modelId="{B2BDEF83-046A-4FE6-BC30-13C36CACFA20}" type="presParOf" srcId="{AF48C3F1-2AFE-4873-8148-5CC21A9992A9}" destId="{E0C6B7FB-47C2-4A60-A68B-142637264BD2}" srcOrd="4" destOrd="0" presId="urn:microsoft.com/office/officeart/2005/8/layout/pyramid2"/>
    <dgm:cxn modelId="{AF99B1F2-CC9A-4237-B68C-9EFAFC7722D0}" type="presParOf" srcId="{AF48C3F1-2AFE-4873-8148-5CC21A9992A9}" destId="{118D28CC-4E85-428A-8931-7DF9B6EE7638}" srcOrd="5" destOrd="0" presId="urn:microsoft.com/office/officeart/2005/8/layout/pyramid2"/>
    <dgm:cxn modelId="{3B884DCE-CA41-4BA1-813D-56325F2E5F3F}" type="presParOf" srcId="{AF48C3F1-2AFE-4873-8148-5CC21A9992A9}" destId="{97F06642-E6ED-4E5F-A0F9-C281B1854038}" srcOrd="6" destOrd="0" presId="urn:microsoft.com/office/officeart/2005/8/layout/pyramid2"/>
    <dgm:cxn modelId="{92C359FC-B5CC-4EE1-80C5-D6BF4935C161}" type="presParOf" srcId="{AF48C3F1-2AFE-4873-8148-5CC21A9992A9}" destId="{BB84BF13-58B7-4C2F-AA90-9D2EB6492047}" srcOrd="7" destOrd="0" presId="urn:microsoft.com/office/officeart/2005/8/layout/pyramid2"/>
    <dgm:cxn modelId="{6CF4EA4E-0AB7-44A3-8C98-36AE0044B947}" type="presParOf" srcId="{AF48C3F1-2AFE-4873-8148-5CC21A9992A9}" destId="{E8E69CAD-1247-4FDC-8506-76069A17AB58}" srcOrd="8" destOrd="0" presId="urn:microsoft.com/office/officeart/2005/8/layout/pyramid2"/>
    <dgm:cxn modelId="{E675DA59-8279-4EF5-B3F7-E8B805878EC6}" type="presParOf" srcId="{AF48C3F1-2AFE-4873-8148-5CC21A9992A9}" destId="{0430DE57-18EA-48B9-96FB-7543479E11ED}" srcOrd="9" destOrd="0" presId="urn:microsoft.com/office/officeart/2005/8/layout/pyramid2"/>
    <dgm:cxn modelId="{C3A93DD5-E2D2-4F70-B6EF-4A5E79BFCF44}" type="presParOf" srcId="{AF48C3F1-2AFE-4873-8148-5CC21A9992A9}" destId="{F749CE6F-567B-4E92-9E20-FBF5ED0CEE09}" srcOrd="10" destOrd="0" presId="urn:microsoft.com/office/officeart/2005/8/layout/pyramid2"/>
    <dgm:cxn modelId="{55F212A4-204B-4E47-A8BA-2D4ED6CEEBD9}" type="presParOf" srcId="{AF48C3F1-2AFE-4873-8148-5CC21A9992A9}" destId="{F87C37BC-64D1-4891-A1CB-459FD6B93723}" srcOrd="11" destOrd="0" presId="urn:microsoft.com/office/officeart/2005/8/layout/pyramid2"/>
    <dgm:cxn modelId="{F335F894-2E4E-4166-ACF0-0D5EAECF3289}" type="presParOf" srcId="{AF48C3F1-2AFE-4873-8148-5CC21A9992A9}" destId="{79FF7555-DC21-4E7F-8A1E-7D8089806B0F}" srcOrd="12" destOrd="0" presId="urn:microsoft.com/office/officeart/2005/8/layout/pyramid2"/>
    <dgm:cxn modelId="{709EF1EE-9845-4062-AC5E-0060688CA580}" type="presParOf" srcId="{AF48C3F1-2AFE-4873-8148-5CC21A9992A9}" destId="{44E8AE68-8939-4EF6-9FBA-098081AEC5F3}"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F75A65-C20D-47B2-BABB-E7C12216D19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1D33B9AA-6005-40D4-A3E7-ED6094148740}">
      <dgm:prSet phldrT="[Текст]"/>
      <dgm:spPr/>
      <dgm:t>
        <a:bodyPr/>
        <a:lstStyle/>
        <a:p>
          <a:endParaRPr lang="ru-RU" dirty="0"/>
        </a:p>
      </dgm:t>
    </dgm:pt>
    <dgm:pt modelId="{70348D27-5260-4263-A5B9-487D91DD9855}" type="parTrans" cxnId="{A2EA127A-878F-481B-88B7-7EEB488A5C65}">
      <dgm:prSet/>
      <dgm:spPr/>
      <dgm:t>
        <a:bodyPr/>
        <a:lstStyle/>
        <a:p>
          <a:endParaRPr lang="ru-RU"/>
        </a:p>
      </dgm:t>
    </dgm:pt>
    <dgm:pt modelId="{B6B12077-D16B-4064-9BF6-1B21FD1D8BDD}" type="sibTrans" cxnId="{A2EA127A-878F-481B-88B7-7EEB488A5C65}">
      <dgm:prSet/>
      <dgm:spPr/>
      <dgm:t>
        <a:bodyPr/>
        <a:lstStyle/>
        <a:p>
          <a:endParaRPr lang="ru-RU"/>
        </a:p>
      </dgm:t>
    </dgm:pt>
    <dgm:pt modelId="{8AD73B96-078E-42B1-8BE4-E04667F4F19E}">
      <dgm:prSet phldrT="[Текст]"/>
      <dgm:spPr/>
      <dgm:t>
        <a:bodyPr/>
        <a:lstStyle/>
        <a:p>
          <a:endParaRPr lang="ru-RU" dirty="0"/>
        </a:p>
      </dgm:t>
    </dgm:pt>
    <dgm:pt modelId="{5F1B31F7-0B54-4A0B-8A15-3475EBC3E3AF}" type="parTrans" cxnId="{F951666D-747C-48BD-9AAA-9137FE5B646E}">
      <dgm:prSet/>
      <dgm:spPr/>
      <dgm:t>
        <a:bodyPr/>
        <a:lstStyle/>
        <a:p>
          <a:endParaRPr lang="ru-RU"/>
        </a:p>
      </dgm:t>
    </dgm:pt>
    <dgm:pt modelId="{51E60B0D-47D8-47F8-99AF-40F00694B433}" type="sibTrans" cxnId="{F951666D-747C-48BD-9AAA-9137FE5B646E}">
      <dgm:prSet/>
      <dgm:spPr/>
      <dgm:t>
        <a:bodyPr/>
        <a:lstStyle/>
        <a:p>
          <a:endParaRPr lang="ru-RU"/>
        </a:p>
      </dgm:t>
    </dgm:pt>
    <dgm:pt modelId="{198DF647-682B-456B-95B4-39AB5049D05D}">
      <dgm:prSet phldrT="[Текст]"/>
      <dgm:spPr/>
      <dgm:t>
        <a:bodyPr/>
        <a:lstStyle/>
        <a:p>
          <a:endParaRPr lang="ru-RU" dirty="0"/>
        </a:p>
      </dgm:t>
    </dgm:pt>
    <dgm:pt modelId="{6A0C7EAE-29C1-4357-8295-E0E4DC36487E}" type="parTrans" cxnId="{99623AAB-EE72-4D75-8210-C3A5B76B6081}">
      <dgm:prSet/>
      <dgm:spPr/>
      <dgm:t>
        <a:bodyPr/>
        <a:lstStyle/>
        <a:p>
          <a:endParaRPr lang="ru-RU"/>
        </a:p>
      </dgm:t>
    </dgm:pt>
    <dgm:pt modelId="{F99B7868-75A7-410D-ADB6-A1453CCFD0CC}" type="sibTrans" cxnId="{99623AAB-EE72-4D75-8210-C3A5B76B6081}">
      <dgm:prSet/>
      <dgm:spPr/>
      <dgm:t>
        <a:bodyPr/>
        <a:lstStyle/>
        <a:p>
          <a:endParaRPr lang="ru-RU"/>
        </a:p>
      </dgm:t>
    </dgm:pt>
    <dgm:pt modelId="{242A1377-AAA2-4CF8-BD43-5B1D4230D46D}">
      <dgm:prSet phldrT="[Текст]"/>
      <dgm:spPr/>
      <dgm:t>
        <a:bodyPr/>
        <a:lstStyle/>
        <a:p>
          <a:endParaRPr lang="ru-RU" dirty="0"/>
        </a:p>
      </dgm:t>
    </dgm:pt>
    <dgm:pt modelId="{E0BE1BE6-A56C-4539-94DE-746C95968239}" type="parTrans" cxnId="{959EE4D7-3F94-4939-8825-8F7872DE1A67}">
      <dgm:prSet/>
      <dgm:spPr/>
      <dgm:t>
        <a:bodyPr/>
        <a:lstStyle/>
        <a:p>
          <a:endParaRPr lang="ru-RU"/>
        </a:p>
      </dgm:t>
    </dgm:pt>
    <dgm:pt modelId="{EB4CB86B-97FF-4AA9-80E5-8886544C436A}" type="sibTrans" cxnId="{959EE4D7-3F94-4939-8825-8F7872DE1A67}">
      <dgm:prSet/>
      <dgm:spPr/>
      <dgm:t>
        <a:bodyPr/>
        <a:lstStyle/>
        <a:p>
          <a:endParaRPr lang="ru-RU"/>
        </a:p>
      </dgm:t>
    </dgm:pt>
    <dgm:pt modelId="{BC46A144-11DB-4A73-A331-567EA1350177}">
      <dgm:prSet phldrT="[Текст]"/>
      <dgm:spPr/>
      <dgm:t>
        <a:bodyPr/>
        <a:lstStyle/>
        <a:p>
          <a:endParaRPr lang="ru-RU" dirty="0"/>
        </a:p>
      </dgm:t>
    </dgm:pt>
    <dgm:pt modelId="{9B8037E6-4A78-4219-9F19-890687EED430}" type="parTrans" cxnId="{531AC243-25D0-4F69-AA80-70F112DB2F54}">
      <dgm:prSet/>
      <dgm:spPr/>
      <dgm:t>
        <a:bodyPr/>
        <a:lstStyle/>
        <a:p>
          <a:endParaRPr lang="ru-RU"/>
        </a:p>
      </dgm:t>
    </dgm:pt>
    <dgm:pt modelId="{9925DFAE-524F-46BF-A01F-79DB93DC2782}" type="sibTrans" cxnId="{531AC243-25D0-4F69-AA80-70F112DB2F54}">
      <dgm:prSet/>
      <dgm:spPr/>
      <dgm:t>
        <a:bodyPr/>
        <a:lstStyle/>
        <a:p>
          <a:endParaRPr lang="ru-RU"/>
        </a:p>
      </dgm:t>
    </dgm:pt>
    <dgm:pt modelId="{472C4DD5-A3EE-4DAC-ACBC-6F75E1EADE7F}">
      <dgm:prSet phldrT="[Текст]"/>
      <dgm:spPr/>
      <dgm:t>
        <a:bodyPr/>
        <a:lstStyle/>
        <a:p>
          <a:endParaRPr lang="ru-RU" dirty="0"/>
        </a:p>
      </dgm:t>
    </dgm:pt>
    <dgm:pt modelId="{F93898AD-29C5-4258-8343-6B5943A6BBA7}" type="parTrans" cxnId="{F9406C10-2AFC-4748-B458-7FF72DE06F6D}">
      <dgm:prSet/>
      <dgm:spPr/>
      <dgm:t>
        <a:bodyPr/>
        <a:lstStyle/>
        <a:p>
          <a:endParaRPr lang="ru-RU"/>
        </a:p>
      </dgm:t>
    </dgm:pt>
    <dgm:pt modelId="{238B4514-F9BF-498E-A25B-0759CE2FBA7A}" type="sibTrans" cxnId="{F9406C10-2AFC-4748-B458-7FF72DE06F6D}">
      <dgm:prSet/>
      <dgm:spPr/>
      <dgm:t>
        <a:bodyPr/>
        <a:lstStyle/>
        <a:p>
          <a:endParaRPr lang="ru-RU"/>
        </a:p>
      </dgm:t>
    </dgm:pt>
    <dgm:pt modelId="{646DD647-D2F9-4196-9033-653871BFA1CE}">
      <dgm:prSet custT="1"/>
      <dgm:spPr/>
      <dgm:t>
        <a:bodyPr/>
        <a:lstStyle/>
        <a:p>
          <a:r>
            <a:rPr lang="ru-RU" sz="1600" dirty="0" smtClean="0">
              <a:latin typeface="Roboto Light"/>
            </a:rPr>
            <a:t>штраф;</a:t>
          </a:r>
          <a:endParaRPr lang="ru-RU" sz="1600" dirty="0">
            <a:latin typeface="Roboto Light"/>
          </a:endParaRPr>
        </a:p>
      </dgm:t>
    </dgm:pt>
    <dgm:pt modelId="{72012A32-7111-4503-A5BC-7588940FD9A8}" type="parTrans" cxnId="{1E0BF67E-BA94-472D-8926-2371A824FEE3}">
      <dgm:prSet/>
      <dgm:spPr/>
      <dgm:t>
        <a:bodyPr/>
        <a:lstStyle/>
        <a:p>
          <a:endParaRPr lang="ru-RU"/>
        </a:p>
      </dgm:t>
    </dgm:pt>
    <dgm:pt modelId="{DF166BAE-286A-4880-BF10-3BCCAAF63013}" type="sibTrans" cxnId="{1E0BF67E-BA94-472D-8926-2371A824FEE3}">
      <dgm:prSet/>
      <dgm:spPr/>
      <dgm:t>
        <a:bodyPr/>
        <a:lstStyle/>
        <a:p>
          <a:endParaRPr lang="ru-RU"/>
        </a:p>
      </dgm:t>
    </dgm:pt>
    <dgm:pt modelId="{41C97FF6-DBE9-4ACC-B636-FB9771255379}">
      <dgm:prSet custT="1"/>
      <dgm:spPr/>
      <dgm:t>
        <a:bodyPr/>
        <a:lstStyle/>
        <a:p>
          <a:pPr algn="just"/>
          <a:r>
            <a:rPr lang="ru-RU" sz="1600" dirty="0" smtClean="0">
              <a:latin typeface="Roboto Light"/>
            </a:rPr>
            <a:t>лишение права занимать определенные должности или заниматься определенной деятельностью;</a:t>
          </a:r>
          <a:endParaRPr lang="ru-RU" sz="1600" dirty="0">
            <a:latin typeface="Roboto Light"/>
          </a:endParaRPr>
        </a:p>
      </dgm:t>
    </dgm:pt>
    <dgm:pt modelId="{746375A9-528E-4018-91E7-324653E42376}" type="parTrans" cxnId="{2BC9FB3E-AD81-4D1C-91AA-7AFD9EA6A7CB}">
      <dgm:prSet/>
      <dgm:spPr/>
      <dgm:t>
        <a:bodyPr/>
        <a:lstStyle/>
        <a:p>
          <a:endParaRPr lang="ru-RU"/>
        </a:p>
      </dgm:t>
    </dgm:pt>
    <dgm:pt modelId="{8CA3311D-1974-456B-BD0F-724177F58D00}" type="sibTrans" cxnId="{2BC9FB3E-AD81-4D1C-91AA-7AFD9EA6A7CB}">
      <dgm:prSet/>
      <dgm:spPr/>
      <dgm:t>
        <a:bodyPr/>
        <a:lstStyle/>
        <a:p>
          <a:endParaRPr lang="ru-RU"/>
        </a:p>
      </dgm:t>
    </dgm:pt>
    <dgm:pt modelId="{DB7A0D17-5123-45F0-969E-512BCD3F7322}">
      <dgm:prSet custT="1"/>
      <dgm:spPr/>
      <dgm:t>
        <a:bodyPr/>
        <a:lstStyle/>
        <a:p>
          <a:r>
            <a:rPr lang="ru-RU" sz="1600" dirty="0" smtClean="0">
              <a:latin typeface="Roboto Light"/>
            </a:rPr>
            <a:t>обязательные работы;</a:t>
          </a:r>
          <a:endParaRPr lang="ru-RU" sz="1600" dirty="0">
            <a:latin typeface="Roboto Light"/>
          </a:endParaRPr>
        </a:p>
      </dgm:t>
    </dgm:pt>
    <dgm:pt modelId="{DB1D8372-6677-40DA-85EE-B6F8B0F7C941}" type="parTrans" cxnId="{30631543-F5E5-40F9-9EC2-A3D92D8A9009}">
      <dgm:prSet/>
      <dgm:spPr/>
      <dgm:t>
        <a:bodyPr/>
        <a:lstStyle/>
        <a:p>
          <a:endParaRPr lang="ru-RU"/>
        </a:p>
      </dgm:t>
    </dgm:pt>
    <dgm:pt modelId="{802522D9-1BE3-4BA4-8543-711C53BD8F89}" type="sibTrans" cxnId="{30631543-F5E5-40F9-9EC2-A3D92D8A9009}">
      <dgm:prSet/>
      <dgm:spPr/>
      <dgm:t>
        <a:bodyPr/>
        <a:lstStyle/>
        <a:p>
          <a:endParaRPr lang="ru-RU"/>
        </a:p>
      </dgm:t>
    </dgm:pt>
    <dgm:pt modelId="{D12CD067-DAB1-442A-B772-A5542AC4FEC5}">
      <dgm:prSet custT="1"/>
      <dgm:spPr/>
      <dgm:t>
        <a:bodyPr/>
        <a:lstStyle/>
        <a:p>
          <a:r>
            <a:rPr lang="ru-RU" sz="1600" dirty="0" smtClean="0">
              <a:latin typeface="Roboto Light"/>
            </a:rPr>
            <a:t>исправительные работы;</a:t>
          </a:r>
          <a:endParaRPr lang="ru-RU" sz="1600" dirty="0">
            <a:latin typeface="Roboto Light"/>
          </a:endParaRPr>
        </a:p>
      </dgm:t>
    </dgm:pt>
    <dgm:pt modelId="{4F131D11-5007-40F6-AF0B-2F8F3978677E}" type="parTrans" cxnId="{A386D313-9543-40D4-96A3-0797CB9774B3}">
      <dgm:prSet/>
      <dgm:spPr/>
      <dgm:t>
        <a:bodyPr/>
        <a:lstStyle/>
        <a:p>
          <a:endParaRPr lang="ru-RU"/>
        </a:p>
      </dgm:t>
    </dgm:pt>
    <dgm:pt modelId="{DFCBAB6C-0DAF-4B7B-96E4-49F5CE9F6ED3}" type="sibTrans" cxnId="{A386D313-9543-40D4-96A3-0797CB9774B3}">
      <dgm:prSet/>
      <dgm:spPr/>
      <dgm:t>
        <a:bodyPr/>
        <a:lstStyle/>
        <a:p>
          <a:endParaRPr lang="ru-RU"/>
        </a:p>
      </dgm:t>
    </dgm:pt>
    <dgm:pt modelId="{75C08378-48B5-49D6-924B-02AC80D76113}">
      <dgm:prSet custT="1"/>
      <dgm:spPr/>
      <dgm:t>
        <a:bodyPr/>
        <a:lstStyle/>
        <a:p>
          <a:r>
            <a:rPr lang="ru-RU" sz="1600" dirty="0" smtClean="0">
              <a:latin typeface="Roboto Light"/>
            </a:rPr>
            <a:t>принудительные работы;</a:t>
          </a:r>
          <a:endParaRPr lang="ru-RU" sz="1600" dirty="0">
            <a:latin typeface="Roboto Light"/>
          </a:endParaRPr>
        </a:p>
      </dgm:t>
    </dgm:pt>
    <dgm:pt modelId="{6798BB81-A49D-4304-8DD3-58F889E3952A}" type="parTrans" cxnId="{EFBF438B-2FA6-45CD-8534-4A98A0B5225C}">
      <dgm:prSet/>
      <dgm:spPr/>
      <dgm:t>
        <a:bodyPr/>
        <a:lstStyle/>
        <a:p>
          <a:endParaRPr lang="ru-RU"/>
        </a:p>
      </dgm:t>
    </dgm:pt>
    <dgm:pt modelId="{76828D52-AE1A-413F-A279-20C4F8250470}" type="sibTrans" cxnId="{EFBF438B-2FA6-45CD-8534-4A98A0B5225C}">
      <dgm:prSet/>
      <dgm:spPr/>
      <dgm:t>
        <a:bodyPr/>
        <a:lstStyle/>
        <a:p>
          <a:endParaRPr lang="ru-RU"/>
        </a:p>
      </dgm:t>
    </dgm:pt>
    <dgm:pt modelId="{521A1BFF-45D2-4D2A-BA2D-D695374C4D8F}">
      <dgm:prSet custT="1"/>
      <dgm:spPr/>
      <dgm:t>
        <a:bodyPr/>
        <a:lstStyle/>
        <a:p>
          <a:r>
            <a:rPr lang="ru-RU" sz="1600" dirty="0" smtClean="0">
              <a:latin typeface="Roboto Light"/>
            </a:rPr>
            <a:t>ограничение свободы;</a:t>
          </a:r>
          <a:endParaRPr lang="ru-RU" sz="1600" dirty="0">
            <a:latin typeface="Roboto Light"/>
          </a:endParaRPr>
        </a:p>
      </dgm:t>
    </dgm:pt>
    <dgm:pt modelId="{3537015F-A83E-493F-B4D5-4B1287B80741}" type="parTrans" cxnId="{00D595C8-FB21-4AC4-A48C-F9EFFD794416}">
      <dgm:prSet/>
      <dgm:spPr/>
      <dgm:t>
        <a:bodyPr/>
        <a:lstStyle/>
        <a:p>
          <a:endParaRPr lang="ru-RU"/>
        </a:p>
      </dgm:t>
    </dgm:pt>
    <dgm:pt modelId="{E4FCA7BD-34BE-4414-8684-835C2A70D9E0}" type="sibTrans" cxnId="{00D595C8-FB21-4AC4-A48C-F9EFFD794416}">
      <dgm:prSet/>
      <dgm:spPr/>
      <dgm:t>
        <a:bodyPr/>
        <a:lstStyle/>
        <a:p>
          <a:endParaRPr lang="ru-RU"/>
        </a:p>
      </dgm:t>
    </dgm:pt>
    <dgm:pt modelId="{1EC8FD37-7E55-4E9E-A573-AF8026722599}">
      <dgm:prSet custT="1"/>
      <dgm:spPr/>
      <dgm:t>
        <a:bodyPr/>
        <a:lstStyle/>
        <a:p>
          <a:r>
            <a:rPr lang="ru-RU" sz="1600" dirty="0" smtClean="0">
              <a:latin typeface="Roboto Light"/>
            </a:rPr>
            <a:t>лишение свободы на определенный срок.</a:t>
          </a:r>
          <a:endParaRPr lang="ru-RU" sz="1600" dirty="0">
            <a:latin typeface="Roboto Light"/>
          </a:endParaRPr>
        </a:p>
      </dgm:t>
    </dgm:pt>
    <dgm:pt modelId="{9EDF52A7-BA11-4A77-BCB1-FDD2E44B5E75}" type="parTrans" cxnId="{4A01806B-2111-4050-8D34-F76548FC7336}">
      <dgm:prSet/>
      <dgm:spPr/>
      <dgm:t>
        <a:bodyPr/>
        <a:lstStyle/>
        <a:p>
          <a:endParaRPr lang="ru-RU"/>
        </a:p>
      </dgm:t>
    </dgm:pt>
    <dgm:pt modelId="{A9EE4DD5-8F47-4D05-AE78-012FE6D010E7}" type="sibTrans" cxnId="{4A01806B-2111-4050-8D34-F76548FC7336}">
      <dgm:prSet/>
      <dgm:spPr/>
      <dgm:t>
        <a:bodyPr/>
        <a:lstStyle/>
        <a:p>
          <a:endParaRPr lang="ru-RU"/>
        </a:p>
      </dgm:t>
    </dgm:pt>
    <dgm:pt modelId="{79F93D6E-94E8-4D64-9966-10D225562828}">
      <dgm:prSet phldrT="[Текст]"/>
      <dgm:spPr/>
      <dgm:t>
        <a:bodyPr/>
        <a:lstStyle/>
        <a:p>
          <a:endParaRPr lang="ru-RU" dirty="0"/>
        </a:p>
      </dgm:t>
    </dgm:pt>
    <dgm:pt modelId="{4360F83A-F026-4BA6-9319-F0385098799B}" type="sibTrans" cxnId="{2B0DD548-29AB-45A0-9060-6A4A352E2E82}">
      <dgm:prSet/>
      <dgm:spPr/>
      <dgm:t>
        <a:bodyPr/>
        <a:lstStyle/>
        <a:p>
          <a:endParaRPr lang="ru-RU"/>
        </a:p>
      </dgm:t>
    </dgm:pt>
    <dgm:pt modelId="{A2DD0347-AFB8-4818-B444-33B52A0F2E6E}" type="parTrans" cxnId="{2B0DD548-29AB-45A0-9060-6A4A352E2E82}">
      <dgm:prSet/>
      <dgm:spPr/>
      <dgm:t>
        <a:bodyPr/>
        <a:lstStyle/>
        <a:p>
          <a:endParaRPr lang="ru-RU"/>
        </a:p>
      </dgm:t>
    </dgm:pt>
    <dgm:pt modelId="{D9228052-1940-4901-990A-F6FA4696D3E8}" type="pres">
      <dgm:prSet presAssocID="{E7F75A65-C20D-47B2-BABB-E7C12216D194}" presName="linearFlow" presStyleCnt="0">
        <dgm:presLayoutVars>
          <dgm:dir/>
          <dgm:animLvl val="lvl"/>
          <dgm:resizeHandles val="exact"/>
        </dgm:presLayoutVars>
      </dgm:prSet>
      <dgm:spPr/>
      <dgm:t>
        <a:bodyPr/>
        <a:lstStyle/>
        <a:p>
          <a:endParaRPr lang="ru-RU"/>
        </a:p>
      </dgm:t>
    </dgm:pt>
    <dgm:pt modelId="{67F8FF86-57FC-456C-9B7E-1BB0EB53E593}" type="pres">
      <dgm:prSet presAssocID="{79F93D6E-94E8-4D64-9966-10D225562828}" presName="composite" presStyleCnt="0"/>
      <dgm:spPr/>
    </dgm:pt>
    <dgm:pt modelId="{C7422ADF-07F9-48A6-86D7-F4EAB07AA8A3}" type="pres">
      <dgm:prSet presAssocID="{79F93D6E-94E8-4D64-9966-10D225562828}" presName="parentText" presStyleLbl="alignNode1" presStyleIdx="0" presStyleCnt="7">
        <dgm:presLayoutVars>
          <dgm:chMax val="1"/>
          <dgm:bulletEnabled val="1"/>
        </dgm:presLayoutVars>
      </dgm:prSet>
      <dgm:spPr/>
      <dgm:t>
        <a:bodyPr/>
        <a:lstStyle/>
        <a:p>
          <a:endParaRPr lang="ru-RU"/>
        </a:p>
      </dgm:t>
    </dgm:pt>
    <dgm:pt modelId="{367597F0-D728-445C-8851-8CA4E4C73369}" type="pres">
      <dgm:prSet presAssocID="{79F93D6E-94E8-4D64-9966-10D225562828}" presName="descendantText" presStyleLbl="alignAcc1" presStyleIdx="0" presStyleCnt="7">
        <dgm:presLayoutVars>
          <dgm:bulletEnabled val="1"/>
        </dgm:presLayoutVars>
      </dgm:prSet>
      <dgm:spPr/>
      <dgm:t>
        <a:bodyPr/>
        <a:lstStyle/>
        <a:p>
          <a:endParaRPr lang="ru-RU"/>
        </a:p>
      </dgm:t>
    </dgm:pt>
    <dgm:pt modelId="{5348CC9B-A7D7-4AB7-9943-3C43AE9A4BC1}" type="pres">
      <dgm:prSet presAssocID="{4360F83A-F026-4BA6-9319-F0385098799B}" presName="sp" presStyleCnt="0"/>
      <dgm:spPr/>
    </dgm:pt>
    <dgm:pt modelId="{EC56D71B-EB16-4D5C-BCB6-4081331E50AD}" type="pres">
      <dgm:prSet presAssocID="{1D33B9AA-6005-40D4-A3E7-ED6094148740}" presName="composite" presStyleCnt="0"/>
      <dgm:spPr/>
    </dgm:pt>
    <dgm:pt modelId="{1AABBC33-0D6F-405A-B6DC-65A8208B0F0D}" type="pres">
      <dgm:prSet presAssocID="{1D33B9AA-6005-40D4-A3E7-ED6094148740}" presName="parentText" presStyleLbl="alignNode1" presStyleIdx="1" presStyleCnt="7">
        <dgm:presLayoutVars>
          <dgm:chMax val="1"/>
          <dgm:bulletEnabled val="1"/>
        </dgm:presLayoutVars>
      </dgm:prSet>
      <dgm:spPr/>
      <dgm:t>
        <a:bodyPr/>
        <a:lstStyle/>
        <a:p>
          <a:endParaRPr lang="ru-RU"/>
        </a:p>
      </dgm:t>
    </dgm:pt>
    <dgm:pt modelId="{34FF56F6-46FB-4A00-B6B4-C23EDE974B36}" type="pres">
      <dgm:prSet presAssocID="{1D33B9AA-6005-40D4-A3E7-ED6094148740}" presName="descendantText" presStyleLbl="alignAcc1" presStyleIdx="1" presStyleCnt="7">
        <dgm:presLayoutVars>
          <dgm:bulletEnabled val="1"/>
        </dgm:presLayoutVars>
      </dgm:prSet>
      <dgm:spPr/>
      <dgm:t>
        <a:bodyPr/>
        <a:lstStyle/>
        <a:p>
          <a:endParaRPr lang="ru-RU"/>
        </a:p>
      </dgm:t>
    </dgm:pt>
    <dgm:pt modelId="{45C40972-4F85-4102-AB11-2966F562B741}" type="pres">
      <dgm:prSet presAssocID="{B6B12077-D16B-4064-9BF6-1B21FD1D8BDD}" presName="sp" presStyleCnt="0"/>
      <dgm:spPr/>
    </dgm:pt>
    <dgm:pt modelId="{971F5967-2CB9-41AB-8AF0-442625B54184}" type="pres">
      <dgm:prSet presAssocID="{8AD73B96-078E-42B1-8BE4-E04667F4F19E}" presName="composite" presStyleCnt="0"/>
      <dgm:spPr/>
    </dgm:pt>
    <dgm:pt modelId="{810ACCBA-D3FB-4CA1-A155-7FAA749670FD}" type="pres">
      <dgm:prSet presAssocID="{8AD73B96-078E-42B1-8BE4-E04667F4F19E}" presName="parentText" presStyleLbl="alignNode1" presStyleIdx="2" presStyleCnt="7">
        <dgm:presLayoutVars>
          <dgm:chMax val="1"/>
          <dgm:bulletEnabled val="1"/>
        </dgm:presLayoutVars>
      </dgm:prSet>
      <dgm:spPr/>
      <dgm:t>
        <a:bodyPr/>
        <a:lstStyle/>
        <a:p>
          <a:endParaRPr lang="ru-RU"/>
        </a:p>
      </dgm:t>
    </dgm:pt>
    <dgm:pt modelId="{C796F4A0-E927-4545-8200-95519F177EC2}" type="pres">
      <dgm:prSet presAssocID="{8AD73B96-078E-42B1-8BE4-E04667F4F19E}" presName="descendantText" presStyleLbl="alignAcc1" presStyleIdx="2" presStyleCnt="7">
        <dgm:presLayoutVars>
          <dgm:bulletEnabled val="1"/>
        </dgm:presLayoutVars>
      </dgm:prSet>
      <dgm:spPr/>
      <dgm:t>
        <a:bodyPr/>
        <a:lstStyle/>
        <a:p>
          <a:endParaRPr lang="ru-RU"/>
        </a:p>
      </dgm:t>
    </dgm:pt>
    <dgm:pt modelId="{30EE7799-8DE9-490E-94CF-93EA208AD1C5}" type="pres">
      <dgm:prSet presAssocID="{51E60B0D-47D8-47F8-99AF-40F00694B433}" presName="sp" presStyleCnt="0"/>
      <dgm:spPr/>
    </dgm:pt>
    <dgm:pt modelId="{3B941FDE-1791-42C1-8632-A3006337F34D}" type="pres">
      <dgm:prSet presAssocID="{198DF647-682B-456B-95B4-39AB5049D05D}" presName="composite" presStyleCnt="0"/>
      <dgm:spPr/>
    </dgm:pt>
    <dgm:pt modelId="{C91B34F4-092E-4E04-9251-E8B3CE4CCA73}" type="pres">
      <dgm:prSet presAssocID="{198DF647-682B-456B-95B4-39AB5049D05D}" presName="parentText" presStyleLbl="alignNode1" presStyleIdx="3" presStyleCnt="7">
        <dgm:presLayoutVars>
          <dgm:chMax val="1"/>
          <dgm:bulletEnabled val="1"/>
        </dgm:presLayoutVars>
      </dgm:prSet>
      <dgm:spPr/>
      <dgm:t>
        <a:bodyPr/>
        <a:lstStyle/>
        <a:p>
          <a:endParaRPr lang="ru-RU"/>
        </a:p>
      </dgm:t>
    </dgm:pt>
    <dgm:pt modelId="{3BBE49B7-0078-4BBB-9213-604C5654BEDD}" type="pres">
      <dgm:prSet presAssocID="{198DF647-682B-456B-95B4-39AB5049D05D}" presName="descendantText" presStyleLbl="alignAcc1" presStyleIdx="3" presStyleCnt="7">
        <dgm:presLayoutVars>
          <dgm:bulletEnabled val="1"/>
        </dgm:presLayoutVars>
      </dgm:prSet>
      <dgm:spPr/>
      <dgm:t>
        <a:bodyPr/>
        <a:lstStyle/>
        <a:p>
          <a:endParaRPr lang="ru-RU"/>
        </a:p>
      </dgm:t>
    </dgm:pt>
    <dgm:pt modelId="{35209F15-8A2D-46A5-9947-2BC55BA9F537}" type="pres">
      <dgm:prSet presAssocID="{F99B7868-75A7-410D-ADB6-A1453CCFD0CC}" presName="sp" presStyleCnt="0"/>
      <dgm:spPr/>
    </dgm:pt>
    <dgm:pt modelId="{14C4C898-AC0C-467F-B72D-A3F5B666BA2A}" type="pres">
      <dgm:prSet presAssocID="{242A1377-AAA2-4CF8-BD43-5B1D4230D46D}" presName="composite" presStyleCnt="0"/>
      <dgm:spPr/>
    </dgm:pt>
    <dgm:pt modelId="{16FABB46-C91F-4494-9001-F8423F621404}" type="pres">
      <dgm:prSet presAssocID="{242A1377-AAA2-4CF8-BD43-5B1D4230D46D}" presName="parentText" presStyleLbl="alignNode1" presStyleIdx="4" presStyleCnt="7">
        <dgm:presLayoutVars>
          <dgm:chMax val="1"/>
          <dgm:bulletEnabled val="1"/>
        </dgm:presLayoutVars>
      </dgm:prSet>
      <dgm:spPr/>
      <dgm:t>
        <a:bodyPr/>
        <a:lstStyle/>
        <a:p>
          <a:endParaRPr lang="ru-RU"/>
        </a:p>
      </dgm:t>
    </dgm:pt>
    <dgm:pt modelId="{9CECA4F8-FE3F-4B3C-B551-D239F3D9A379}" type="pres">
      <dgm:prSet presAssocID="{242A1377-AAA2-4CF8-BD43-5B1D4230D46D}" presName="descendantText" presStyleLbl="alignAcc1" presStyleIdx="4" presStyleCnt="7">
        <dgm:presLayoutVars>
          <dgm:bulletEnabled val="1"/>
        </dgm:presLayoutVars>
      </dgm:prSet>
      <dgm:spPr/>
      <dgm:t>
        <a:bodyPr/>
        <a:lstStyle/>
        <a:p>
          <a:endParaRPr lang="ru-RU"/>
        </a:p>
      </dgm:t>
    </dgm:pt>
    <dgm:pt modelId="{EF41A6B5-3A81-4A44-A1E3-9B916DB63D2A}" type="pres">
      <dgm:prSet presAssocID="{EB4CB86B-97FF-4AA9-80E5-8886544C436A}" presName="sp" presStyleCnt="0"/>
      <dgm:spPr/>
    </dgm:pt>
    <dgm:pt modelId="{6A62B68C-B689-4D63-96D0-1DB29070FA34}" type="pres">
      <dgm:prSet presAssocID="{BC46A144-11DB-4A73-A331-567EA1350177}" presName="composite" presStyleCnt="0"/>
      <dgm:spPr/>
    </dgm:pt>
    <dgm:pt modelId="{AAD9B529-AA02-4AC0-A8B7-0FE52585863F}" type="pres">
      <dgm:prSet presAssocID="{BC46A144-11DB-4A73-A331-567EA1350177}" presName="parentText" presStyleLbl="alignNode1" presStyleIdx="5" presStyleCnt="7">
        <dgm:presLayoutVars>
          <dgm:chMax val="1"/>
          <dgm:bulletEnabled val="1"/>
        </dgm:presLayoutVars>
      </dgm:prSet>
      <dgm:spPr/>
      <dgm:t>
        <a:bodyPr/>
        <a:lstStyle/>
        <a:p>
          <a:endParaRPr lang="ru-RU"/>
        </a:p>
      </dgm:t>
    </dgm:pt>
    <dgm:pt modelId="{726C94B7-FBE8-4769-8070-BCA6D4A873FA}" type="pres">
      <dgm:prSet presAssocID="{BC46A144-11DB-4A73-A331-567EA1350177}" presName="descendantText" presStyleLbl="alignAcc1" presStyleIdx="5" presStyleCnt="7">
        <dgm:presLayoutVars>
          <dgm:bulletEnabled val="1"/>
        </dgm:presLayoutVars>
      </dgm:prSet>
      <dgm:spPr/>
      <dgm:t>
        <a:bodyPr/>
        <a:lstStyle/>
        <a:p>
          <a:endParaRPr lang="ru-RU"/>
        </a:p>
      </dgm:t>
    </dgm:pt>
    <dgm:pt modelId="{65E920ED-2B31-4DD3-BFB7-AF46EEDF762F}" type="pres">
      <dgm:prSet presAssocID="{9925DFAE-524F-46BF-A01F-79DB93DC2782}" presName="sp" presStyleCnt="0"/>
      <dgm:spPr/>
    </dgm:pt>
    <dgm:pt modelId="{A0851C85-E651-46E6-AC83-6E8E50517318}" type="pres">
      <dgm:prSet presAssocID="{472C4DD5-A3EE-4DAC-ACBC-6F75E1EADE7F}" presName="composite" presStyleCnt="0"/>
      <dgm:spPr/>
    </dgm:pt>
    <dgm:pt modelId="{7009CEB2-CDDE-4BF8-BA4A-D92019EDDE01}" type="pres">
      <dgm:prSet presAssocID="{472C4DD5-A3EE-4DAC-ACBC-6F75E1EADE7F}" presName="parentText" presStyleLbl="alignNode1" presStyleIdx="6" presStyleCnt="7">
        <dgm:presLayoutVars>
          <dgm:chMax val="1"/>
          <dgm:bulletEnabled val="1"/>
        </dgm:presLayoutVars>
      </dgm:prSet>
      <dgm:spPr/>
      <dgm:t>
        <a:bodyPr/>
        <a:lstStyle/>
        <a:p>
          <a:endParaRPr lang="ru-RU"/>
        </a:p>
      </dgm:t>
    </dgm:pt>
    <dgm:pt modelId="{0166B732-0026-4145-B9A0-C1F58A8F17C7}" type="pres">
      <dgm:prSet presAssocID="{472C4DD5-A3EE-4DAC-ACBC-6F75E1EADE7F}" presName="descendantText" presStyleLbl="alignAcc1" presStyleIdx="6" presStyleCnt="7">
        <dgm:presLayoutVars>
          <dgm:bulletEnabled val="1"/>
        </dgm:presLayoutVars>
      </dgm:prSet>
      <dgm:spPr/>
      <dgm:t>
        <a:bodyPr/>
        <a:lstStyle/>
        <a:p>
          <a:endParaRPr lang="ru-RU"/>
        </a:p>
      </dgm:t>
    </dgm:pt>
  </dgm:ptLst>
  <dgm:cxnLst>
    <dgm:cxn modelId="{D3E02301-B469-4861-9D65-12713B27037D}" type="presOf" srcId="{646DD647-D2F9-4196-9033-653871BFA1CE}" destId="{367597F0-D728-445C-8851-8CA4E4C73369}" srcOrd="0" destOrd="0" presId="urn:microsoft.com/office/officeart/2005/8/layout/chevron2"/>
    <dgm:cxn modelId="{00D595C8-FB21-4AC4-A48C-F9EFFD794416}" srcId="{BC46A144-11DB-4A73-A331-567EA1350177}" destId="{521A1BFF-45D2-4D2A-BA2D-D695374C4D8F}" srcOrd="0" destOrd="0" parTransId="{3537015F-A83E-493F-B4D5-4B1287B80741}" sibTransId="{E4FCA7BD-34BE-4414-8684-835C2A70D9E0}"/>
    <dgm:cxn modelId="{30631543-F5E5-40F9-9EC2-A3D92D8A9009}" srcId="{8AD73B96-078E-42B1-8BE4-E04667F4F19E}" destId="{DB7A0D17-5123-45F0-969E-512BCD3F7322}" srcOrd="0" destOrd="0" parTransId="{DB1D8372-6677-40DA-85EE-B6F8B0F7C941}" sibTransId="{802522D9-1BE3-4BA4-8543-711C53BD8F89}"/>
    <dgm:cxn modelId="{5D16A9C8-645D-4DD8-BCED-DA03F6AB2956}" type="presOf" srcId="{1D33B9AA-6005-40D4-A3E7-ED6094148740}" destId="{1AABBC33-0D6F-405A-B6DC-65A8208B0F0D}" srcOrd="0" destOrd="0" presId="urn:microsoft.com/office/officeart/2005/8/layout/chevron2"/>
    <dgm:cxn modelId="{0090AF4B-D908-4F93-B3E5-3503383ED29B}" type="presOf" srcId="{75C08378-48B5-49D6-924B-02AC80D76113}" destId="{9CECA4F8-FE3F-4B3C-B551-D239F3D9A379}" srcOrd="0" destOrd="0" presId="urn:microsoft.com/office/officeart/2005/8/layout/chevron2"/>
    <dgm:cxn modelId="{F951666D-747C-48BD-9AAA-9137FE5B646E}" srcId="{E7F75A65-C20D-47B2-BABB-E7C12216D194}" destId="{8AD73B96-078E-42B1-8BE4-E04667F4F19E}" srcOrd="2" destOrd="0" parTransId="{5F1B31F7-0B54-4A0B-8A15-3475EBC3E3AF}" sibTransId="{51E60B0D-47D8-47F8-99AF-40F00694B433}"/>
    <dgm:cxn modelId="{4B7A925D-41A1-4976-8282-B3335B16CC01}" type="presOf" srcId="{DB7A0D17-5123-45F0-969E-512BCD3F7322}" destId="{C796F4A0-E927-4545-8200-95519F177EC2}" srcOrd="0" destOrd="0" presId="urn:microsoft.com/office/officeart/2005/8/layout/chevron2"/>
    <dgm:cxn modelId="{1689FB25-285D-454A-989E-21B1C9C10575}" type="presOf" srcId="{1EC8FD37-7E55-4E9E-A573-AF8026722599}" destId="{0166B732-0026-4145-B9A0-C1F58A8F17C7}" srcOrd="0" destOrd="0" presId="urn:microsoft.com/office/officeart/2005/8/layout/chevron2"/>
    <dgm:cxn modelId="{531AC243-25D0-4F69-AA80-70F112DB2F54}" srcId="{E7F75A65-C20D-47B2-BABB-E7C12216D194}" destId="{BC46A144-11DB-4A73-A331-567EA1350177}" srcOrd="5" destOrd="0" parTransId="{9B8037E6-4A78-4219-9F19-890687EED430}" sibTransId="{9925DFAE-524F-46BF-A01F-79DB93DC2782}"/>
    <dgm:cxn modelId="{43C77988-4966-47C8-B758-1693E857A6C7}" type="presOf" srcId="{472C4DD5-A3EE-4DAC-ACBC-6F75E1EADE7F}" destId="{7009CEB2-CDDE-4BF8-BA4A-D92019EDDE01}" srcOrd="0" destOrd="0" presId="urn:microsoft.com/office/officeart/2005/8/layout/chevron2"/>
    <dgm:cxn modelId="{9C642D24-40A1-4AF7-AD14-F134C4D31CAD}" type="presOf" srcId="{E7F75A65-C20D-47B2-BABB-E7C12216D194}" destId="{D9228052-1940-4901-990A-F6FA4696D3E8}" srcOrd="0" destOrd="0" presId="urn:microsoft.com/office/officeart/2005/8/layout/chevron2"/>
    <dgm:cxn modelId="{A9E88664-8809-4FC9-B3A7-893ED6376CDB}" type="presOf" srcId="{BC46A144-11DB-4A73-A331-567EA1350177}" destId="{AAD9B529-AA02-4AC0-A8B7-0FE52585863F}" srcOrd="0" destOrd="0" presId="urn:microsoft.com/office/officeart/2005/8/layout/chevron2"/>
    <dgm:cxn modelId="{959EE4D7-3F94-4939-8825-8F7872DE1A67}" srcId="{E7F75A65-C20D-47B2-BABB-E7C12216D194}" destId="{242A1377-AAA2-4CF8-BD43-5B1D4230D46D}" srcOrd="4" destOrd="0" parTransId="{E0BE1BE6-A56C-4539-94DE-746C95968239}" sibTransId="{EB4CB86B-97FF-4AA9-80E5-8886544C436A}"/>
    <dgm:cxn modelId="{2BC9FB3E-AD81-4D1C-91AA-7AFD9EA6A7CB}" srcId="{1D33B9AA-6005-40D4-A3E7-ED6094148740}" destId="{41C97FF6-DBE9-4ACC-B636-FB9771255379}" srcOrd="0" destOrd="0" parTransId="{746375A9-528E-4018-91E7-324653E42376}" sibTransId="{8CA3311D-1974-456B-BD0F-724177F58D00}"/>
    <dgm:cxn modelId="{79373DF1-10FF-424E-8CAE-13591CAEB70E}" type="presOf" srcId="{242A1377-AAA2-4CF8-BD43-5B1D4230D46D}" destId="{16FABB46-C91F-4494-9001-F8423F621404}" srcOrd="0" destOrd="0" presId="urn:microsoft.com/office/officeart/2005/8/layout/chevron2"/>
    <dgm:cxn modelId="{BFF2798D-DF8D-4C38-826E-1DC4552BD673}" type="presOf" srcId="{521A1BFF-45D2-4D2A-BA2D-D695374C4D8F}" destId="{726C94B7-FBE8-4769-8070-BCA6D4A873FA}" srcOrd="0" destOrd="0" presId="urn:microsoft.com/office/officeart/2005/8/layout/chevron2"/>
    <dgm:cxn modelId="{4A01806B-2111-4050-8D34-F76548FC7336}" srcId="{472C4DD5-A3EE-4DAC-ACBC-6F75E1EADE7F}" destId="{1EC8FD37-7E55-4E9E-A573-AF8026722599}" srcOrd="0" destOrd="0" parTransId="{9EDF52A7-BA11-4A77-BCB1-FDD2E44B5E75}" sibTransId="{A9EE4DD5-8F47-4D05-AE78-012FE6D010E7}"/>
    <dgm:cxn modelId="{C967A1B3-410E-4AAB-B6BE-52FA902A533E}" type="presOf" srcId="{8AD73B96-078E-42B1-8BE4-E04667F4F19E}" destId="{810ACCBA-D3FB-4CA1-A155-7FAA749670FD}" srcOrd="0" destOrd="0" presId="urn:microsoft.com/office/officeart/2005/8/layout/chevron2"/>
    <dgm:cxn modelId="{29B87F1E-A35A-41C0-94A8-D470C49D0E14}" type="presOf" srcId="{D12CD067-DAB1-442A-B772-A5542AC4FEC5}" destId="{3BBE49B7-0078-4BBB-9213-604C5654BEDD}" srcOrd="0" destOrd="0" presId="urn:microsoft.com/office/officeart/2005/8/layout/chevron2"/>
    <dgm:cxn modelId="{99623AAB-EE72-4D75-8210-C3A5B76B6081}" srcId="{E7F75A65-C20D-47B2-BABB-E7C12216D194}" destId="{198DF647-682B-456B-95B4-39AB5049D05D}" srcOrd="3" destOrd="0" parTransId="{6A0C7EAE-29C1-4357-8295-E0E4DC36487E}" sibTransId="{F99B7868-75A7-410D-ADB6-A1453CCFD0CC}"/>
    <dgm:cxn modelId="{2B0DD548-29AB-45A0-9060-6A4A352E2E82}" srcId="{E7F75A65-C20D-47B2-BABB-E7C12216D194}" destId="{79F93D6E-94E8-4D64-9966-10D225562828}" srcOrd="0" destOrd="0" parTransId="{A2DD0347-AFB8-4818-B444-33B52A0F2E6E}" sibTransId="{4360F83A-F026-4BA6-9319-F0385098799B}"/>
    <dgm:cxn modelId="{1E0BF67E-BA94-472D-8926-2371A824FEE3}" srcId="{79F93D6E-94E8-4D64-9966-10D225562828}" destId="{646DD647-D2F9-4196-9033-653871BFA1CE}" srcOrd="0" destOrd="0" parTransId="{72012A32-7111-4503-A5BC-7588940FD9A8}" sibTransId="{DF166BAE-286A-4880-BF10-3BCCAAF63013}"/>
    <dgm:cxn modelId="{F9406C10-2AFC-4748-B458-7FF72DE06F6D}" srcId="{E7F75A65-C20D-47B2-BABB-E7C12216D194}" destId="{472C4DD5-A3EE-4DAC-ACBC-6F75E1EADE7F}" srcOrd="6" destOrd="0" parTransId="{F93898AD-29C5-4258-8343-6B5943A6BBA7}" sibTransId="{238B4514-F9BF-498E-A25B-0759CE2FBA7A}"/>
    <dgm:cxn modelId="{F7B8A0ED-5698-4053-964A-E9E35D916053}" type="presOf" srcId="{41C97FF6-DBE9-4ACC-B636-FB9771255379}" destId="{34FF56F6-46FB-4A00-B6B4-C23EDE974B36}" srcOrd="0" destOrd="0" presId="urn:microsoft.com/office/officeart/2005/8/layout/chevron2"/>
    <dgm:cxn modelId="{0EDBC1A0-68CC-4CC4-A970-CD8D369BD251}" type="presOf" srcId="{198DF647-682B-456B-95B4-39AB5049D05D}" destId="{C91B34F4-092E-4E04-9251-E8B3CE4CCA73}" srcOrd="0" destOrd="0" presId="urn:microsoft.com/office/officeart/2005/8/layout/chevron2"/>
    <dgm:cxn modelId="{42A0C6A0-30FB-4614-91B5-CC574B0740DD}" type="presOf" srcId="{79F93D6E-94E8-4D64-9966-10D225562828}" destId="{C7422ADF-07F9-48A6-86D7-F4EAB07AA8A3}" srcOrd="0" destOrd="0" presId="urn:microsoft.com/office/officeart/2005/8/layout/chevron2"/>
    <dgm:cxn modelId="{A2EA127A-878F-481B-88B7-7EEB488A5C65}" srcId="{E7F75A65-C20D-47B2-BABB-E7C12216D194}" destId="{1D33B9AA-6005-40D4-A3E7-ED6094148740}" srcOrd="1" destOrd="0" parTransId="{70348D27-5260-4263-A5B9-487D91DD9855}" sibTransId="{B6B12077-D16B-4064-9BF6-1B21FD1D8BDD}"/>
    <dgm:cxn modelId="{EFBF438B-2FA6-45CD-8534-4A98A0B5225C}" srcId="{242A1377-AAA2-4CF8-BD43-5B1D4230D46D}" destId="{75C08378-48B5-49D6-924B-02AC80D76113}" srcOrd="0" destOrd="0" parTransId="{6798BB81-A49D-4304-8DD3-58F889E3952A}" sibTransId="{76828D52-AE1A-413F-A279-20C4F8250470}"/>
    <dgm:cxn modelId="{A386D313-9543-40D4-96A3-0797CB9774B3}" srcId="{198DF647-682B-456B-95B4-39AB5049D05D}" destId="{D12CD067-DAB1-442A-B772-A5542AC4FEC5}" srcOrd="0" destOrd="0" parTransId="{4F131D11-5007-40F6-AF0B-2F8F3978677E}" sibTransId="{DFCBAB6C-0DAF-4B7B-96E4-49F5CE9F6ED3}"/>
    <dgm:cxn modelId="{FA9CF96A-B239-48AA-B02B-D7391801CBD4}" type="presParOf" srcId="{D9228052-1940-4901-990A-F6FA4696D3E8}" destId="{67F8FF86-57FC-456C-9B7E-1BB0EB53E593}" srcOrd="0" destOrd="0" presId="urn:microsoft.com/office/officeart/2005/8/layout/chevron2"/>
    <dgm:cxn modelId="{09993B81-62BC-4685-B9C7-DC6FD7573C21}" type="presParOf" srcId="{67F8FF86-57FC-456C-9B7E-1BB0EB53E593}" destId="{C7422ADF-07F9-48A6-86D7-F4EAB07AA8A3}" srcOrd="0" destOrd="0" presId="urn:microsoft.com/office/officeart/2005/8/layout/chevron2"/>
    <dgm:cxn modelId="{94B415CF-7F39-4002-806A-EF651371AE66}" type="presParOf" srcId="{67F8FF86-57FC-456C-9B7E-1BB0EB53E593}" destId="{367597F0-D728-445C-8851-8CA4E4C73369}" srcOrd="1" destOrd="0" presId="urn:microsoft.com/office/officeart/2005/8/layout/chevron2"/>
    <dgm:cxn modelId="{09C41E69-7352-4C8F-BD8B-C9843251AB1E}" type="presParOf" srcId="{D9228052-1940-4901-990A-F6FA4696D3E8}" destId="{5348CC9B-A7D7-4AB7-9943-3C43AE9A4BC1}" srcOrd="1" destOrd="0" presId="urn:microsoft.com/office/officeart/2005/8/layout/chevron2"/>
    <dgm:cxn modelId="{FDA81600-F30A-4ADA-9589-5B3CC2412048}" type="presParOf" srcId="{D9228052-1940-4901-990A-F6FA4696D3E8}" destId="{EC56D71B-EB16-4D5C-BCB6-4081331E50AD}" srcOrd="2" destOrd="0" presId="urn:microsoft.com/office/officeart/2005/8/layout/chevron2"/>
    <dgm:cxn modelId="{67A71519-27FA-466A-815F-9EB25BF09EDB}" type="presParOf" srcId="{EC56D71B-EB16-4D5C-BCB6-4081331E50AD}" destId="{1AABBC33-0D6F-405A-B6DC-65A8208B0F0D}" srcOrd="0" destOrd="0" presId="urn:microsoft.com/office/officeart/2005/8/layout/chevron2"/>
    <dgm:cxn modelId="{F1DBE6D3-E8BC-4B64-9F25-48C90AA754A5}" type="presParOf" srcId="{EC56D71B-EB16-4D5C-BCB6-4081331E50AD}" destId="{34FF56F6-46FB-4A00-B6B4-C23EDE974B36}" srcOrd="1" destOrd="0" presId="urn:microsoft.com/office/officeart/2005/8/layout/chevron2"/>
    <dgm:cxn modelId="{2D4B9CDA-EFD1-4564-96F8-9740E535C5FA}" type="presParOf" srcId="{D9228052-1940-4901-990A-F6FA4696D3E8}" destId="{45C40972-4F85-4102-AB11-2966F562B741}" srcOrd="3" destOrd="0" presId="urn:microsoft.com/office/officeart/2005/8/layout/chevron2"/>
    <dgm:cxn modelId="{F69A8228-4DA8-4604-8318-DBFC7B4AD37A}" type="presParOf" srcId="{D9228052-1940-4901-990A-F6FA4696D3E8}" destId="{971F5967-2CB9-41AB-8AF0-442625B54184}" srcOrd="4" destOrd="0" presId="urn:microsoft.com/office/officeart/2005/8/layout/chevron2"/>
    <dgm:cxn modelId="{899E56DD-1D55-4974-A99C-F1478C9A5F71}" type="presParOf" srcId="{971F5967-2CB9-41AB-8AF0-442625B54184}" destId="{810ACCBA-D3FB-4CA1-A155-7FAA749670FD}" srcOrd="0" destOrd="0" presId="urn:microsoft.com/office/officeart/2005/8/layout/chevron2"/>
    <dgm:cxn modelId="{97CC3938-5958-4F47-84A1-F988FF7EEB21}" type="presParOf" srcId="{971F5967-2CB9-41AB-8AF0-442625B54184}" destId="{C796F4A0-E927-4545-8200-95519F177EC2}" srcOrd="1" destOrd="0" presId="urn:microsoft.com/office/officeart/2005/8/layout/chevron2"/>
    <dgm:cxn modelId="{848AFD92-BCCD-42B1-A84C-72AE3B30C7B2}" type="presParOf" srcId="{D9228052-1940-4901-990A-F6FA4696D3E8}" destId="{30EE7799-8DE9-490E-94CF-93EA208AD1C5}" srcOrd="5" destOrd="0" presId="urn:microsoft.com/office/officeart/2005/8/layout/chevron2"/>
    <dgm:cxn modelId="{EE739FA5-0638-409F-A983-36A656875A81}" type="presParOf" srcId="{D9228052-1940-4901-990A-F6FA4696D3E8}" destId="{3B941FDE-1791-42C1-8632-A3006337F34D}" srcOrd="6" destOrd="0" presId="urn:microsoft.com/office/officeart/2005/8/layout/chevron2"/>
    <dgm:cxn modelId="{EC8A94F8-F042-41E2-B5FE-1C7C17D146A1}" type="presParOf" srcId="{3B941FDE-1791-42C1-8632-A3006337F34D}" destId="{C91B34F4-092E-4E04-9251-E8B3CE4CCA73}" srcOrd="0" destOrd="0" presId="urn:microsoft.com/office/officeart/2005/8/layout/chevron2"/>
    <dgm:cxn modelId="{589C638F-D932-4D20-8DC6-30171D27254A}" type="presParOf" srcId="{3B941FDE-1791-42C1-8632-A3006337F34D}" destId="{3BBE49B7-0078-4BBB-9213-604C5654BEDD}" srcOrd="1" destOrd="0" presId="urn:microsoft.com/office/officeart/2005/8/layout/chevron2"/>
    <dgm:cxn modelId="{4720E68B-B408-4532-BF34-4B523622577A}" type="presParOf" srcId="{D9228052-1940-4901-990A-F6FA4696D3E8}" destId="{35209F15-8A2D-46A5-9947-2BC55BA9F537}" srcOrd="7" destOrd="0" presId="urn:microsoft.com/office/officeart/2005/8/layout/chevron2"/>
    <dgm:cxn modelId="{48E2AD2C-1D50-4EF1-8099-5EE4BF71743B}" type="presParOf" srcId="{D9228052-1940-4901-990A-F6FA4696D3E8}" destId="{14C4C898-AC0C-467F-B72D-A3F5B666BA2A}" srcOrd="8" destOrd="0" presId="urn:microsoft.com/office/officeart/2005/8/layout/chevron2"/>
    <dgm:cxn modelId="{5AF4CBAC-5896-40DF-8289-FAF3D38E123D}" type="presParOf" srcId="{14C4C898-AC0C-467F-B72D-A3F5B666BA2A}" destId="{16FABB46-C91F-4494-9001-F8423F621404}" srcOrd="0" destOrd="0" presId="urn:microsoft.com/office/officeart/2005/8/layout/chevron2"/>
    <dgm:cxn modelId="{4EF567B4-37CF-4152-9A6B-CFEDC5138477}" type="presParOf" srcId="{14C4C898-AC0C-467F-B72D-A3F5B666BA2A}" destId="{9CECA4F8-FE3F-4B3C-B551-D239F3D9A379}" srcOrd="1" destOrd="0" presId="urn:microsoft.com/office/officeart/2005/8/layout/chevron2"/>
    <dgm:cxn modelId="{B18F73D0-CE66-4E8D-872D-58E0C1624C9F}" type="presParOf" srcId="{D9228052-1940-4901-990A-F6FA4696D3E8}" destId="{EF41A6B5-3A81-4A44-A1E3-9B916DB63D2A}" srcOrd="9" destOrd="0" presId="urn:microsoft.com/office/officeart/2005/8/layout/chevron2"/>
    <dgm:cxn modelId="{00CDEAC3-44F5-42A1-A91D-1DF3B1602229}" type="presParOf" srcId="{D9228052-1940-4901-990A-F6FA4696D3E8}" destId="{6A62B68C-B689-4D63-96D0-1DB29070FA34}" srcOrd="10" destOrd="0" presId="urn:microsoft.com/office/officeart/2005/8/layout/chevron2"/>
    <dgm:cxn modelId="{C13885CA-316D-442A-AEB2-B08947A36B11}" type="presParOf" srcId="{6A62B68C-B689-4D63-96D0-1DB29070FA34}" destId="{AAD9B529-AA02-4AC0-A8B7-0FE52585863F}" srcOrd="0" destOrd="0" presId="urn:microsoft.com/office/officeart/2005/8/layout/chevron2"/>
    <dgm:cxn modelId="{0688BB6D-4DE1-4FDF-A528-C38026BD54A9}" type="presParOf" srcId="{6A62B68C-B689-4D63-96D0-1DB29070FA34}" destId="{726C94B7-FBE8-4769-8070-BCA6D4A873FA}" srcOrd="1" destOrd="0" presId="urn:microsoft.com/office/officeart/2005/8/layout/chevron2"/>
    <dgm:cxn modelId="{DA4A9A0F-5735-4EB5-B6DA-99BFD1C89437}" type="presParOf" srcId="{D9228052-1940-4901-990A-F6FA4696D3E8}" destId="{65E920ED-2B31-4DD3-BFB7-AF46EEDF762F}" srcOrd="11" destOrd="0" presId="urn:microsoft.com/office/officeart/2005/8/layout/chevron2"/>
    <dgm:cxn modelId="{9D8DD9D1-7E83-4C12-A70F-21192B0FDF61}" type="presParOf" srcId="{D9228052-1940-4901-990A-F6FA4696D3E8}" destId="{A0851C85-E651-46E6-AC83-6E8E50517318}" srcOrd="12" destOrd="0" presId="urn:microsoft.com/office/officeart/2005/8/layout/chevron2"/>
    <dgm:cxn modelId="{C4AE0382-C9F1-4FFE-91D0-5CB24B8661B1}" type="presParOf" srcId="{A0851C85-E651-46E6-AC83-6E8E50517318}" destId="{7009CEB2-CDDE-4BF8-BA4A-D92019EDDE01}" srcOrd="0" destOrd="0" presId="urn:microsoft.com/office/officeart/2005/8/layout/chevron2"/>
    <dgm:cxn modelId="{D0DD6F99-0A46-42F0-847A-0D3A309A15FF}" type="presParOf" srcId="{A0851C85-E651-46E6-AC83-6E8E50517318}" destId="{0166B732-0026-4145-B9A0-C1F58A8F17C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F75A65-C20D-47B2-BABB-E7C12216D19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1D33B9AA-6005-40D4-A3E7-ED6094148740}">
      <dgm:prSet phldrT="[Текст]"/>
      <dgm:spPr/>
      <dgm:t>
        <a:bodyPr/>
        <a:lstStyle/>
        <a:p>
          <a:endParaRPr lang="ru-RU" dirty="0"/>
        </a:p>
      </dgm:t>
    </dgm:pt>
    <dgm:pt modelId="{70348D27-5260-4263-A5B9-487D91DD9855}" type="parTrans" cxnId="{A2EA127A-878F-481B-88B7-7EEB488A5C65}">
      <dgm:prSet/>
      <dgm:spPr/>
      <dgm:t>
        <a:bodyPr/>
        <a:lstStyle/>
        <a:p>
          <a:endParaRPr lang="ru-RU"/>
        </a:p>
      </dgm:t>
    </dgm:pt>
    <dgm:pt modelId="{B6B12077-D16B-4064-9BF6-1B21FD1D8BDD}" type="sibTrans" cxnId="{A2EA127A-878F-481B-88B7-7EEB488A5C65}">
      <dgm:prSet/>
      <dgm:spPr/>
      <dgm:t>
        <a:bodyPr/>
        <a:lstStyle/>
        <a:p>
          <a:endParaRPr lang="ru-RU"/>
        </a:p>
      </dgm:t>
    </dgm:pt>
    <dgm:pt modelId="{8AD73B96-078E-42B1-8BE4-E04667F4F19E}">
      <dgm:prSet phldrT="[Текст]"/>
      <dgm:spPr/>
      <dgm:t>
        <a:bodyPr/>
        <a:lstStyle/>
        <a:p>
          <a:endParaRPr lang="ru-RU" dirty="0"/>
        </a:p>
      </dgm:t>
    </dgm:pt>
    <dgm:pt modelId="{5F1B31F7-0B54-4A0B-8A15-3475EBC3E3AF}" type="parTrans" cxnId="{F951666D-747C-48BD-9AAA-9137FE5B646E}">
      <dgm:prSet/>
      <dgm:spPr/>
      <dgm:t>
        <a:bodyPr/>
        <a:lstStyle/>
        <a:p>
          <a:endParaRPr lang="ru-RU"/>
        </a:p>
      </dgm:t>
    </dgm:pt>
    <dgm:pt modelId="{51E60B0D-47D8-47F8-99AF-40F00694B433}" type="sibTrans" cxnId="{F951666D-747C-48BD-9AAA-9137FE5B646E}">
      <dgm:prSet/>
      <dgm:spPr/>
      <dgm:t>
        <a:bodyPr/>
        <a:lstStyle/>
        <a:p>
          <a:endParaRPr lang="ru-RU"/>
        </a:p>
      </dgm:t>
    </dgm:pt>
    <dgm:pt modelId="{41C97FF6-DBE9-4ACC-B636-FB9771255379}">
      <dgm:prSet custT="1"/>
      <dgm:spPr/>
      <dgm:t>
        <a:bodyPr/>
        <a:lstStyle/>
        <a:p>
          <a:pPr algn="just"/>
          <a:r>
            <a:rPr lang="ru-RU" sz="1600" dirty="0" smtClean="0">
              <a:latin typeface="Roboto Light"/>
            </a:rPr>
            <a:t>административный арест;</a:t>
          </a:r>
          <a:endParaRPr lang="ru-RU" sz="1600" dirty="0">
            <a:latin typeface="Roboto Light"/>
          </a:endParaRPr>
        </a:p>
      </dgm:t>
    </dgm:pt>
    <dgm:pt modelId="{746375A9-528E-4018-91E7-324653E42376}" type="parTrans" cxnId="{2BC9FB3E-AD81-4D1C-91AA-7AFD9EA6A7CB}">
      <dgm:prSet/>
      <dgm:spPr/>
      <dgm:t>
        <a:bodyPr/>
        <a:lstStyle/>
        <a:p>
          <a:endParaRPr lang="ru-RU"/>
        </a:p>
      </dgm:t>
    </dgm:pt>
    <dgm:pt modelId="{8CA3311D-1974-456B-BD0F-724177F58D00}" type="sibTrans" cxnId="{2BC9FB3E-AD81-4D1C-91AA-7AFD9EA6A7CB}">
      <dgm:prSet/>
      <dgm:spPr/>
      <dgm:t>
        <a:bodyPr/>
        <a:lstStyle/>
        <a:p>
          <a:endParaRPr lang="ru-RU"/>
        </a:p>
      </dgm:t>
    </dgm:pt>
    <dgm:pt modelId="{DB7A0D17-5123-45F0-969E-512BCD3F7322}">
      <dgm:prSet custT="1"/>
      <dgm:spPr/>
      <dgm:t>
        <a:bodyPr/>
        <a:lstStyle/>
        <a:p>
          <a:r>
            <a:rPr lang="ru-RU" sz="1600" dirty="0" smtClean="0"/>
            <a:t>дисквалификация.</a:t>
          </a:r>
          <a:endParaRPr lang="ru-RU" sz="1600" dirty="0">
            <a:latin typeface="Roboto Light"/>
          </a:endParaRPr>
        </a:p>
      </dgm:t>
    </dgm:pt>
    <dgm:pt modelId="{DB1D8372-6677-40DA-85EE-B6F8B0F7C941}" type="parTrans" cxnId="{30631543-F5E5-40F9-9EC2-A3D92D8A9009}">
      <dgm:prSet/>
      <dgm:spPr/>
      <dgm:t>
        <a:bodyPr/>
        <a:lstStyle/>
        <a:p>
          <a:endParaRPr lang="ru-RU"/>
        </a:p>
      </dgm:t>
    </dgm:pt>
    <dgm:pt modelId="{802522D9-1BE3-4BA4-8543-711C53BD8F89}" type="sibTrans" cxnId="{30631543-F5E5-40F9-9EC2-A3D92D8A9009}">
      <dgm:prSet/>
      <dgm:spPr/>
      <dgm:t>
        <a:bodyPr/>
        <a:lstStyle/>
        <a:p>
          <a:endParaRPr lang="ru-RU"/>
        </a:p>
      </dgm:t>
    </dgm:pt>
    <dgm:pt modelId="{79F93D6E-94E8-4D64-9966-10D225562828}">
      <dgm:prSet phldrT="[Текст]"/>
      <dgm:spPr/>
      <dgm:t>
        <a:bodyPr/>
        <a:lstStyle/>
        <a:p>
          <a:endParaRPr lang="ru-RU" dirty="0"/>
        </a:p>
      </dgm:t>
    </dgm:pt>
    <dgm:pt modelId="{4360F83A-F026-4BA6-9319-F0385098799B}" type="sibTrans" cxnId="{2B0DD548-29AB-45A0-9060-6A4A352E2E82}">
      <dgm:prSet/>
      <dgm:spPr/>
      <dgm:t>
        <a:bodyPr/>
        <a:lstStyle/>
        <a:p>
          <a:endParaRPr lang="ru-RU"/>
        </a:p>
      </dgm:t>
    </dgm:pt>
    <dgm:pt modelId="{A2DD0347-AFB8-4818-B444-33B52A0F2E6E}" type="parTrans" cxnId="{2B0DD548-29AB-45A0-9060-6A4A352E2E82}">
      <dgm:prSet/>
      <dgm:spPr/>
      <dgm:t>
        <a:bodyPr/>
        <a:lstStyle/>
        <a:p>
          <a:endParaRPr lang="ru-RU"/>
        </a:p>
      </dgm:t>
    </dgm:pt>
    <dgm:pt modelId="{646DD647-D2F9-4196-9033-653871BFA1CE}">
      <dgm:prSet custT="1"/>
      <dgm:spPr/>
      <dgm:t>
        <a:bodyPr/>
        <a:lstStyle/>
        <a:p>
          <a:r>
            <a:rPr lang="ru-RU" sz="1600" dirty="0" smtClean="0">
              <a:latin typeface="Roboto Light"/>
            </a:rPr>
            <a:t>административный штраф;</a:t>
          </a:r>
          <a:endParaRPr lang="ru-RU" sz="1600" dirty="0">
            <a:latin typeface="Roboto Light"/>
          </a:endParaRPr>
        </a:p>
      </dgm:t>
    </dgm:pt>
    <dgm:pt modelId="{DF166BAE-286A-4880-BF10-3BCCAAF63013}" type="sibTrans" cxnId="{1E0BF67E-BA94-472D-8926-2371A824FEE3}">
      <dgm:prSet/>
      <dgm:spPr/>
      <dgm:t>
        <a:bodyPr/>
        <a:lstStyle/>
        <a:p>
          <a:endParaRPr lang="ru-RU"/>
        </a:p>
      </dgm:t>
    </dgm:pt>
    <dgm:pt modelId="{72012A32-7111-4503-A5BC-7588940FD9A8}" type="parTrans" cxnId="{1E0BF67E-BA94-472D-8926-2371A824FEE3}">
      <dgm:prSet/>
      <dgm:spPr/>
      <dgm:t>
        <a:bodyPr/>
        <a:lstStyle/>
        <a:p>
          <a:endParaRPr lang="ru-RU"/>
        </a:p>
      </dgm:t>
    </dgm:pt>
    <dgm:pt modelId="{D9228052-1940-4901-990A-F6FA4696D3E8}" type="pres">
      <dgm:prSet presAssocID="{E7F75A65-C20D-47B2-BABB-E7C12216D194}" presName="linearFlow" presStyleCnt="0">
        <dgm:presLayoutVars>
          <dgm:dir/>
          <dgm:animLvl val="lvl"/>
          <dgm:resizeHandles val="exact"/>
        </dgm:presLayoutVars>
      </dgm:prSet>
      <dgm:spPr/>
      <dgm:t>
        <a:bodyPr/>
        <a:lstStyle/>
        <a:p>
          <a:endParaRPr lang="ru-RU"/>
        </a:p>
      </dgm:t>
    </dgm:pt>
    <dgm:pt modelId="{67F8FF86-57FC-456C-9B7E-1BB0EB53E593}" type="pres">
      <dgm:prSet presAssocID="{79F93D6E-94E8-4D64-9966-10D225562828}" presName="composite" presStyleCnt="0"/>
      <dgm:spPr/>
    </dgm:pt>
    <dgm:pt modelId="{C7422ADF-07F9-48A6-86D7-F4EAB07AA8A3}" type="pres">
      <dgm:prSet presAssocID="{79F93D6E-94E8-4D64-9966-10D225562828}" presName="parentText" presStyleLbl="alignNode1" presStyleIdx="0" presStyleCnt="3">
        <dgm:presLayoutVars>
          <dgm:chMax val="1"/>
          <dgm:bulletEnabled val="1"/>
        </dgm:presLayoutVars>
      </dgm:prSet>
      <dgm:spPr/>
      <dgm:t>
        <a:bodyPr/>
        <a:lstStyle/>
        <a:p>
          <a:endParaRPr lang="ru-RU"/>
        </a:p>
      </dgm:t>
    </dgm:pt>
    <dgm:pt modelId="{367597F0-D728-445C-8851-8CA4E4C73369}" type="pres">
      <dgm:prSet presAssocID="{79F93D6E-94E8-4D64-9966-10D225562828}" presName="descendantText" presStyleLbl="alignAcc1" presStyleIdx="0" presStyleCnt="3">
        <dgm:presLayoutVars>
          <dgm:bulletEnabled val="1"/>
        </dgm:presLayoutVars>
      </dgm:prSet>
      <dgm:spPr/>
      <dgm:t>
        <a:bodyPr/>
        <a:lstStyle/>
        <a:p>
          <a:endParaRPr lang="ru-RU"/>
        </a:p>
      </dgm:t>
    </dgm:pt>
    <dgm:pt modelId="{5348CC9B-A7D7-4AB7-9943-3C43AE9A4BC1}" type="pres">
      <dgm:prSet presAssocID="{4360F83A-F026-4BA6-9319-F0385098799B}" presName="sp" presStyleCnt="0"/>
      <dgm:spPr/>
    </dgm:pt>
    <dgm:pt modelId="{EC56D71B-EB16-4D5C-BCB6-4081331E50AD}" type="pres">
      <dgm:prSet presAssocID="{1D33B9AA-6005-40D4-A3E7-ED6094148740}" presName="composite" presStyleCnt="0"/>
      <dgm:spPr/>
    </dgm:pt>
    <dgm:pt modelId="{1AABBC33-0D6F-405A-B6DC-65A8208B0F0D}" type="pres">
      <dgm:prSet presAssocID="{1D33B9AA-6005-40D4-A3E7-ED6094148740}" presName="parentText" presStyleLbl="alignNode1" presStyleIdx="1" presStyleCnt="3">
        <dgm:presLayoutVars>
          <dgm:chMax val="1"/>
          <dgm:bulletEnabled val="1"/>
        </dgm:presLayoutVars>
      </dgm:prSet>
      <dgm:spPr/>
      <dgm:t>
        <a:bodyPr/>
        <a:lstStyle/>
        <a:p>
          <a:endParaRPr lang="ru-RU"/>
        </a:p>
      </dgm:t>
    </dgm:pt>
    <dgm:pt modelId="{34FF56F6-46FB-4A00-B6B4-C23EDE974B36}" type="pres">
      <dgm:prSet presAssocID="{1D33B9AA-6005-40D4-A3E7-ED6094148740}" presName="descendantText" presStyleLbl="alignAcc1" presStyleIdx="1" presStyleCnt="3">
        <dgm:presLayoutVars>
          <dgm:bulletEnabled val="1"/>
        </dgm:presLayoutVars>
      </dgm:prSet>
      <dgm:spPr/>
      <dgm:t>
        <a:bodyPr/>
        <a:lstStyle/>
        <a:p>
          <a:endParaRPr lang="ru-RU"/>
        </a:p>
      </dgm:t>
    </dgm:pt>
    <dgm:pt modelId="{45C40972-4F85-4102-AB11-2966F562B741}" type="pres">
      <dgm:prSet presAssocID="{B6B12077-D16B-4064-9BF6-1B21FD1D8BDD}" presName="sp" presStyleCnt="0"/>
      <dgm:spPr/>
    </dgm:pt>
    <dgm:pt modelId="{971F5967-2CB9-41AB-8AF0-442625B54184}" type="pres">
      <dgm:prSet presAssocID="{8AD73B96-078E-42B1-8BE4-E04667F4F19E}" presName="composite" presStyleCnt="0"/>
      <dgm:spPr/>
    </dgm:pt>
    <dgm:pt modelId="{810ACCBA-D3FB-4CA1-A155-7FAA749670FD}" type="pres">
      <dgm:prSet presAssocID="{8AD73B96-078E-42B1-8BE4-E04667F4F19E}" presName="parentText" presStyleLbl="alignNode1" presStyleIdx="2" presStyleCnt="3">
        <dgm:presLayoutVars>
          <dgm:chMax val="1"/>
          <dgm:bulletEnabled val="1"/>
        </dgm:presLayoutVars>
      </dgm:prSet>
      <dgm:spPr/>
      <dgm:t>
        <a:bodyPr/>
        <a:lstStyle/>
        <a:p>
          <a:endParaRPr lang="ru-RU"/>
        </a:p>
      </dgm:t>
    </dgm:pt>
    <dgm:pt modelId="{C796F4A0-E927-4545-8200-95519F177EC2}" type="pres">
      <dgm:prSet presAssocID="{8AD73B96-078E-42B1-8BE4-E04667F4F19E}" presName="descendantText" presStyleLbl="alignAcc1" presStyleIdx="2" presStyleCnt="3">
        <dgm:presLayoutVars>
          <dgm:bulletEnabled val="1"/>
        </dgm:presLayoutVars>
      </dgm:prSet>
      <dgm:spPr/>
      <dgm:t>
        <a:bodyPr/>
        <a:lstStyle/>
        <a:p>
          <a:endParaRPr lang="ru-RU"/>
        </a:p>
      </dgm:t>
    </dgm:pt>
  </dgm:ptLst>
  <dgm:cxnLst>
    <dgm:cxn modelId="{F951666D-747C-48BD-9AAA-9137FE5B646E}" srcId="{E7F75A65-C20D-47B2-BABB-E7C12216D194}" destId="{8AD73B96-078E-42B1-8BE4-E04667F4F19E}" srcOrd="2" destOrd="0" parTransId="{5F1B31F7-0B54-4A0B-8A15-3475EBC3E3AF}" sibTransId="{51E60B0D-47D8-47F8-99AF-40F00694B433}"/>
    <dgm:cxn modelId="{2A464D51-F2F0-49F6-A793-9121AC6696C0}" type="presOf" srcId="{DB7A0D17-5123-45F0-969E-512BCD3F7322}" destId="{C796F4A0-E927-4545-8200-95519F177EC2}" srcOrd="0" destOrd="0" presId="urn:microsoft.com/office/officeart/2005/8/layout/chevron2"/>
    <dgm:cxn modelId="{788127B3-A222-4D07-AD92-8D56FEA49C25}" type="presOf" srcId="{8AD73B96-078E-42B1-8BE4-E04667F4F19E}" destId="{810ACCBA-D3FB-4CA1-A155-7FAA749670FD}" srcOrd="0" destOrd="0" presId="urn:microsoft.com/office/officeart/2005/8/layout/chevron2"/>
    <dgm:cxn modelId="{6C075843-8A3A-455F-913F-3C02F5CE7CCE}" type="presOf" srcId="{79F93D6E-94E8-4D64-9966-10D225562828}" destId="{C7422ADF-07F9-48A6-86D7-F4EAB07AA8A3}" srcOrd="0" destOrd="0" presId="urn:microsoft.com/office/officeart/2005/8/layout/chevron2"/>
    <dgm:cxn modelId="{F053AC3A-7158-4D36-B110-C6404C0D576A}" type="presOf" srcId="{646DD647-D2F9-4196-9033-653871BFA1CE}" destId="{367597F0-D728-445C-8851-8CA4E4C73369}" srcOrd="0" destOrd="0" presId="urn:microsoft.com/office/officeart/2005/8/layout/chevron2"/>
    <dgm:cxn modelId="{2BC9FB3E-AD81-4D1C-91AA-7AFD9EA6A7CB}" srcId="{1D33B9AA-6005-40D4-A3E7-ED6094148740}" destId="{41C97FF6-DBE9-4ACC-B636-FB9771255379}" srcOrd="0" destOrd="0" parTransId="{746375A9-528E-4018-91E7-324653E42376}" sibTransId="{8CA3311D-1974-456B-BD0F-724177F58D00}"/>
    <dgm:cxn modelId="{F2908BC6-8DB7-49F2-A7BB-642433EF6499}" type="presOf" srcId="{1D33B9AA-6005-40D4-A3E7-ED6094148740}" destId="{1AABBC33-0D6F-405A-B6DC-65A8208B0F0D}" srcOrd="0" destOrd="0" presId="urn:microsoft.com/office/officeart/2005/8/layout/chevron2"/>
    <dgm:cxn modelId="{3F3D68ED-8F4E-4DAC-AA0B-32CE6414DDD8}" type="presOf" srcId="{E7F75A65-C20D-47B2-BABB-E7C12216D194}" destId="{D9228052-1940-4901-990A-F6FA4696D3E8}" srcOrd="0" destOrd="0" presId="urn:microsoft.com/office/officeart/2005/8/layout/chevron2"/>
    <dgm:cxn modelId="{A2EA127A-878F-481B-88B7-7EEB488A5C65}" srcId="{E7F75A65-C20D-47B2-BABB-E7C12216D194}" destId="{1D33B9AA-6005-40D4-A3E7-ED6094148740}" srcOrd="1" destOrd="0" parTransId="{70348D27-5260-4263-A5B9-487D91DD9855}" sibTransId="{B6B12077-D16B-4064-9BF6-1B21FD1D8BDD}"/>
    <dgm:cxn modelId="{30631543-F5E5-40F9-9EC2-A3D92D8A9009}" srcId="{8AD73B96-078E-42B1-8BE4-E04667F4F19E}" destId="{DB7A0D17-5123-45F0-969E-512BCD3F7322}" srcOrd="0" destOrd="0" parTransId="{DB1D8372-6677-40DA-85EE-B6F8B0F7C941}" sibTransId="{802522D9-1BE3-4BA4-8543-711C53BD8F89}"/>
    <dgm:cxn modelId="{A4F65060-DB8B-417A-A8FB-8342A2AE30C0}" type="presOf" srcId="{41C97FF6-DBE9-4ACC-B636-FB9771255379}" destId="{34FF56F6-46FB-4A00-B6B4-C23EDE974B36}" srcOrd="0" destOrd="0" presId="urn:microsoft.com/office/officeart/2005/8/layout/chevron2"/>
    <dgm:cxn modelId="{1E0BF67E-BA94-472D-8926-2371A824FEE3}" srcId="{79F93D6E-94E8-4D64-9966-10D225562828}" destId="{646DD647-D2F9-4196-9033-653871BFA1CE}" srcOrd="0" destOrd="0" parTransId="{72012A32-7111-4503-A5BC-7588940FD9A8}" sibTransId="{DF166BAE-286A-4880-BF10-3BCCAAF63013}"/>
    <dgm:cxn modelId="{2B0DD548-29AB-45A0-9060-6A4A352E2E82}" srcId="{E7F75A65-C20D-47B2-BABB-E7C12216D194}" destId="{79F93D6E-94E8-4D64-9966-10D225562828}" srcOrd="0" destOrd="0" parTransId="{A2DD0347-AFB8-4818-B444-33B52A0F2E6E}" sibTransId="{4360F83A-F026-4BA6-9319-F0385098799B}"/>
    <dgm:cxn modelId="{218A2699-6F2A-4B97-9FD8-1C6CFA4B1440}" type="presParOf" srcId="{D9228052-1940-4901-990A-F6FA4696D3E8}" destId="{67F8FF86-57FC-456C-9B7E-1BB0EB53E593}" srcOrd="0" destOrd="0" presId="urn:microsoft.com/office/officeart/2005/8/layout/chevron2"/>
    <dgm:cxn modelId="{E8D1B6DE-3561-443E-9FF7-4107957FEC0C}" type="presParOf" srcId="{67F8FF86-57FC-456C-9B7E-1BB0EB53E593}" destId="{C7422ADF-07F9-48A6-86D7-F4EAB07AA8A3}" srcOrd="0" destOrd="0" presId="urn:microsoft.com/office/officeart/2005/8/layout/chevron2"/>
    <dgm:cxn modelId="{2833031A-53D7-4DCB-A70E-BD71CE91011C}" type="presParOf" srcId="{67F8FF86-57FC-456C-9B7E-1BB0EB53E593}" destId="{367597F0-D728-445C-8851-8CA4E4C73369}" srcOrd="1" destOrd="0" presId="urn:microsoft.com/office/officeart/2005/8/layout/chevron2"/>
    <dgm:cxn modelId="{FF6F29CE-4983-4A2A-841D-67C23E8D85EC}" type="presParOf" srcId="{D9228052-1940-4901-990A-F6FA4696D3E8}" destId="{5348CC9B-A7D7-4AB7-9943-3C43AE9A4BC1}" srcOrd="1" destOrd="0" presId="urn:microsoft.com/office/officeart/2005/8/layout/chevron2"/>
    <dgm:cxn modelId="{F42F07D3-6C5A-4864-99C3-9078C7427F1A}" type="presParOf" srcId="{D9228052-1940-4901-990A-F6FA4696D3E8}" destId="{EC56D71B-EB16-4D5C-BCB6-4081331E50AD}" srcOrd="2" destOrd="0" presId="urn:microsoft.com/office/officeart/2005/8/layout/chevron2"/>
    <dgm:cxn modelId="{2BB86433-B3E3-49BC-A948-C092BB1A5394}" type="presParOf" srcId="{EC56D71B-EB16-4D5C-BCB6-4081331E50AD}" destId="{1AABBC33-0D6F-405A-B6DC-65A8208B0F0D}" srcOrd="0" destOrd="0" presId="urn:microsoft.com/office/officeart/2005/8/layout/chevron2"/>
    <dgm:cxn modelId="{C8C2911D-D33F-4312-8122-666A6537BEAE}" type="presParOf" srcId="{EC56D71B-EB16-4D5C-BCB6-4081331E50AD}" destId="{34FF56F6-46FB-4A00-B6B4-C23EDE974B36}" srcOrd="1" destOrd="0" presId="urn:microsoft.com/office/officeart/2005/8/layout/chevron2"/>
    <dgm:cxn modelId="{C2B396A2-97CA-4D98-87D5-09B56AB8FC82}" type="presParOf" srcId="{D9228052-1940-4901-990A-F6FA4696D3E8}" destId="{45C40972-4F85-4102-AB11-2966F562B741}" srcOrd="3" destOrd="0" presId="urn:microsoft.com/office/officeart/2005/8/layout/chevron2"/>
    <dgm:cxn modelId="{825A9A5F-517E-413A-9713-0B43134BB93C}" type="presParOf" srcId="{D9228052-1940-4901-990A-F6FA4696D3E8}" destId="{971F5967-2CB9-41AB-8AF0-442625B54184}" srcOrd="4" destOrd="0" presId="urn:microsoft.com/office/officeart/2005/8/layout/chevron2"/>
    <dgm:cxn modelId="{AA6F2806-D69F-450A-A2C8-9BEF6AEC1460}" type="presParOf" srcId="{971F5967-2CB9-41AB-8AF0-442625B54184}" destId="{810ACCBA-D3FB-4CA1-A155-7FAA749670FD}" srcOrd="0" destOrd="0" presId="urn:microsoft.com/office/officeart/2005/8/layout/chevron2"/>
    <dgm:cxn modelId="{42D021CB-A5B6-4E10-8D0A-FA5F075F8A18}" type="presParOf" srcId="{971F5967-2CB9-41AB-8AF0-442625B54184}" destId="{C796F4A0-E927-4545-8200-95519F177EC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F30AF-9D3B-4CDC-BE03-A3D7F080FEF5}">
      <dsp:nvSpPr>
        <dsp:cNvPr id="0" name=""/>
        <dsp:cNvSpPr/>
      </dsp:nvSpPr>
      <dsp:spPr>
        <a:xfrm rot="5400000">
          <a:off x="-196650" y="199427"/>
          <a:ext cx="1311005" cy="9177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ru-RU" sz="2700" kern="1200" dirty="0" smtClean="0"/>
            <a:t>1</a:t>
          </a:r>
          <a:endParaRPr lang="ru-RU" sz="2700" kern="1200" dirty="0"/>
        </a:p>
      </dsp:txBody>
      <dsp:txXfrm rot="-5400000">
        <a:off x="2" y="461628"/>
        <a:ext cx="917703" cy="393302"/>
      </dsp:txXfrm>
    </dsp:sp>
    <dsp:sp modelId="{6A9B7EF9-C697-4377-A83B-B6D89CB4B86E}">
      <dsp:nvSpPr>
        <dsp:cNvPr id="0" name=""/>
        <dsp:cNvSpPr/>
      </dsp:nvSpPr>
      <dsp:spPr>
        <a:xfrm rot="5400000">
          <a:off x="4907437" y="-3986957"/>
          <a:ext cx="852153" cy="88316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just" defTabSz="666750">
            <a:lnSpc>
              <a:spcPct val="90000"/>
            </a:lnSpc>
            <a:spcBef>
              <a:spcPct val="0"/>
            </a:spcBef>
            <a:spcAft>
              <a:spcPct val="15000"/>
            </a:spcAft>
            <a:buChar char="••"/>
          </a:pPr>
          <a:r>
            <a:rPr lang="ru-RU" sz="1500" kern="1200" dirty="0" smtClean="0"/>
            <a:t>Нормативное правовое регулирование ограничений, запретов и обязанностей, установленных в целях противодействия коррупции, в отношении работников организаций, находящихся </a:t>
          </a:r>
          <a:br>
            <a:rPr lang="ru-RU" sz="1500" kern="1200" dirty="0" smtClean="0"/>
          </a:br>
          <a:r>
            <a:rPr lang="ru-RU" sz="1500" kern="1200" dirty="0" smtClean="0"/>
            <a:t>в ведении Министерства образования и науки Алтайского края</a:t>
          </a:r>
          <a:endParaRPr lang="ru-RU" sz="1500" kern="1200" dirty="0"/>
        </a:p>
      </dsp:txBody>
      <dsp:txXfrm rot="-5400000">
        <a:off x="917704" y="44375"/>
        <a:ext cx="8790021" cy="768955"/>
      </dsp:txXfrm>
    </dsp:sp>
    <dsp:sp modelId="{5ECA8998-C023-4FBA-ACC1-EF01927AF8EA}">
      <dsp:nvSpPr>
        <dsp:cNvPr id="0" name=""/>
        <dsp:cNvSpPr/>
      </dsp:nvSpPr>
      <dsp:spPr>
        <a:xfrm rot="5400000">
          <a:off x="-196650" y="1364480"/>
          <a:ext cx="1311005" cy="9177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ru-RU" sz="2700" kern="1200" dirty="0" smtClean="0"/>
            <a:t>2</a:t>
          </a:r>
          <a:endParaRPr lang="ru-RU" sz="2700" kern="1200" dirty="0"/>
        </a:p>
      </dsp:txBody>
      <dsp:txXfrm rot="-5400000">
        <a:off x="2" y="1626681"/>
        <a:ext cx="917703" cy="393302"/>
      </dsp:txXfrm>
    </dsp:sp>
    <dsp:sp modelId="{D36ACBBC-5933-4A9F-98E6-AEDA7943A151}">
      <dsp:nvSpPr>
        <dsp:cNvPr id="0" name=""/>
        <dsp:cNvSpPr/>
      </dsp:nvSpPr>
      <dsp:spPr>
        <a:xfrm rot="5400000">
          <a:off x="4907437" y="-2821903"/>
          <a:ext cx="852153" cy="88316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t>Основные понятия, используемые в сфере противодействия коррупции</a:t>
          </a:r>
          <a:endParaRPr lang="ru-RU" sz="1500" kern="1200" dirty="0"/>
        </a:p>
      </dsp:txBody>
      <dsp:txXfrm rot="-5400000">
        <a:off x="917704" y="1209429"/>
        <a:ext cx="8790021" cy="768955"/>
      </dsp:txXfrm>
    </dsp:sp>
    <dsp:sp modelId="{82EB6C26-DFC7-4F6C-BD79-719EFF6ADFF1}">
      <dsp:nvSpPr>
        <dsp:cNvPr id="0" name=""/>
        <dsp:cNvSpPr/>
      </dsp:nvSpPr>
      <dsp:spPr>
        <a:xfrm rot="5400000">
          <a:off x="-196650" y="2529533"/>
          <a:ext cx="1311005" cy="9177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ru-RU" sz="2700" kern="1200" dirty="0" smtClean="0"/>
            <a:t>3</a:t>
          </a:r>
          <a:endParaRPr lang="ru-RU" sz="2700" kern="1200" dirty="0"/>
        </a:p>
      </dsp:txBody>
      <dsp:txXfrm rot="-5400000">
        <a:off x="2" y="2791734"/>
        <a:ext cx="917703" cy="393302"/>
      </dsp:txXfrm>
    </dsp:sp>
    <dsp:sp modelId="{0E01B0D3-6610-4C9F-955C-4B53C1665CA5}">
      <dsp:nvSpPr>
        <dsp:cNvPr id="0" name=""/>
        <dsp:cNvSpPr/>
      </dsp:nvSpPr>
      <dsp:spPr>
        <a:xfrm rot="5400000">
          <a:off x="4907437" y="-1656850"/>
          <a:ext cx="852153" cy="88316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t>Ограничения, запреты и обязанности, установленные в отношении работников организаций, находящихся в ведении Министерства образования и науки Алтайского края</a:t>
          </a:r>
          <a:endParaRPr lang="ru-RU" sz="1500" kern="1200" dirty="0"/>
        </a:p>
      </dsp:txBody>
      <dsp:txXfrm rot="-5400000">
        <a:off x="917704" y="2374482"/>
        <a:ext cx="8790021" cy="768955"/>
      </dsp:txXfrm>
    </dsp:sp>
    <dsp:sp modelId="{2FEB27ED-047F-4B6F-99A9-12364F18F8F2}">
      <dsp:nvSpPr>
        <dsp:cNvPr id="0" name=""/>
        <dsp:cNvSpPr/>
      </dsp:nvSpPr>
      <dsp:spPr>
        <a:xfrm rot="5400000">
          <a:off x="-196650" y="3694587"/>
          <a:ext cx="1311005" cy="9177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ru-RU" sz="2700" kern="1200" dirty="0" smtClean="0"/>
            <a:t>4</a:t>
          </a:r>
          <a:endParaRPr lang="ru-RU" sz="2700" kern="1200" dirty="0"/>
        </a:p>
      </dsp:txBody>
      <dsp:txXfrm rot="-5400000">
        <a:off x="2" y="3956788"/>
        <a:ext cx="917703" cy="393302"/>
      </dsp:txXfrm>
    </dsp:sp>
    <dsp:sp modelId="{3D1A699D-C0C6-495B-B4AD-9318B6967B8B}">
      <dsp:nvSpPr>
        <dsp:cNvPr id="0" name=""/>
        <dsp:cNvSpPr/>
      </dsp:nvSpPr>
      <dsp:spPr>
        <a:xfrm rot="5400000">
          <a:off x="4907437" y="-491797"/>
          <a:ext cx="852153" cy="88316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t>Ответственность за несоблюдение предусмотренных ограничений и запретов</a:t>
          </a:r>
          <a:endParaRPr lang="ru-RU" sz="1500" kern="1200" dirty="0"/>
        </a:p>
      </dsp:txBody>
      <dsp:txXfrm rot="-5400000">
        <a:off x="917704" y="3539535"/>
        <a:ext cx="8790021" cy="768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2D28E-EB52-4452-9826-6120E28F3A42}">
      <dsp:nvSpPr>
        <dsp:cNvPr id="0" name=""/>
        <dsp:cNvSpPr/>
      </dsp:nvSpPr>
      <dsp:spPr>
        <a:xfrm>
          <a:off x="0" y="2258"/>
          <a:ext cx="10732169" cy="11013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ru-RU" sz="2200" b="0" u="none" kern="1200" dirty="0" smtClean="0">
              <a:latin typeface="Roboto Light"/>
            </a:rPr>
            <a:t>Федеральный закон от  25.12.2008 № 273-ФЗ «О противодействии коррупции»</a:t>
          </a:r>
          <a:endParaRPr lang="ru-RU" sz="2200" b="0" u="none" kern="1200" dirty="0">
            <a:latin typeface="Roboto Light"/>
          </a:endParaRPr>
        </a:p>
      </dsp:txBody>
      <dsp:txXfrm>
        <a:off x="53765" y="56023"/>
        <a:ext cx="10624639" cy="993861"/>
      </dsp:txXfrm>
    </dsp:sp>
    <dsp:sp modelId="{A6CB6103-A136-41F2-88A8-48514DDF0FA9}">
      <dsp:nvSpPr>
        <dsp:cNvPr id="0" name=""/>
        <dsp:cNvSpPr/>
      </dsp:nvSpPr>
      <dsp:spPr>
        <a:xfrm>
          <a:off x="0" y="1113212"/>
          <a:ext cx="10732169" cy="12170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latin typeface="Roboto Light"/>
            </a:rPr>
            <a:t>Закон Алтайского края от 03.06.2010 № 46-ЗС «О противодействии коррупции в Алтайском крае»</a:t>
          </a:r>
        </a:p>
        <a:p>
          <a:pPr lvl="0" algn="just" defTabSz="977900">
            <a:lnSpc>
              <a:spcPct val="90000"/>
            </a:lnSpc>
            <a:spcBef>
              <a:spcPct val="0"/>
            </a:spcBef>
            <a:spcAft>
              <a:spcPct val="35000"/>
            </a:spcAft>
          </a:pPr>
          <a:endParaRPr lang="ru-RU" sz="2200" kern="1200" dirty="0"/>
        </a:p>
      </dsp:txBody>
      <dsp:txXfrm>
        <a:off x="59410" y="1172622"/>
        <a:ext cx="10613349" cy="1098192"/>
      </dsp:txXfrm>
    </dsp:sp>
    <dsp:sp modelId="{FADCEAB6-53AC-47CB-9AE9-3D4DE53B0C5D}">
      <dsp:nvSpPr>
        <dsp:cNvPr id="0" name=""/>
        <dsp:cNvSpPr/>
      </dsp:nvSpPr>
      <dsp:spPr>
        <a:xfrm>
          <a:off x="0" y="2339787"/>
          <a:ext cx="10732169" cy="1105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latin typeface="Roboto Light"/>
            </a:rPr>
            <a:t>статья 275 Трудового кодекса Российской Федерации</a:t>
          </a:r>
          <a:endParaRPr lang="ru-RU" sz="2200" kern="1200" dirty="0">
            <a:latin typeface="Roboto Light"/>
          </a:endParaRPr>
        </a:p>
      </dsp:txBody>
      <dsp:txXfrm>
        <a:off x="53945" y="2393732"/>
        <a:ext cx="10624279" cy="997177"/>
      </dsp:txXfrm>
    </dsp:sp>
    <dsp:sp modelId="{02296B74-0924-4522-AC83-82141E36BCDE}">
      <dsp:nvSpPr>
        <dsp:cNvPr id="0" name=""/>
        <dsp:cNvSpPr/>
      </dsp:nvSpPr>
      <dsp:spPr>
        <a:xfrm>
          <a:off x="0" y="3454417"/>
          <a:ext cx="10732169" cy="16658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ru-RU" sz="1800" kern="1200" dirty="0" smtClean="0">
              <a:latin typeface="Roboto Light"/>
            </a:rPr>
            <a:t>Постановление Администрации Алтайского края от 26.02.2013 № 92 «О соблюдении лицами, поступающими на работу на должность руководителя краевого государственного (автономного, бюджетного, казенного) учреждения, а также руководителями краевых государственных (автономных, бюджетных, казенных) учреждений части четвертой статьи 275 Трудового кодекса Российской Федерации»</a:t>
          </a:r>
        </a:p>
        <a:p>
          <a:pPr lvl="0" algn="l" defTabSz="800100">
            <a:lnSpc>
              <a:spcPct val="90000"/>
            </a:lnSpc>
            <a:spcBef>
              <a:spcPct val="0"/>
            </a:spcBef>
            <a:spcAft>
              <a:spcPct val="35000"/>
            </a:spcAft>
          </a:pPr>
          <a:endParaRPr lang="ru-RU" sz="500" kern="1200" dirty="0"/>
        </a:p>
      </dsp:txBody>
      <dsp:txXfrm>
        <a:off x="81322" y="3535739"/>
        <a:ext cx="10569525" cy="1503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115AD-36F9-40F3-9E38-A8FB27E448E3}">
      <dsp:nvSpPr>
        <dsp:cNvPr id="0" name=""/>
        <dsp:cNvSpPr/>
      </dsp:nvSpPr>
      <dsp:spPr>
        <a:xfrm>
          <a:off x="0" y="0"/>
          <a:ext cx="4169576" cy="422257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CDDD74-91F8-483D-B4A3-657BB540AFA4}">
      <dsp:nvSpPr>
        <dsp:cNvPr id="0" name=""/>
        <dsp:cNvSpPr/>
      </dsp:nvSpPr>
      <dsp:spPr>
        <a:xfrm>
          <a:off x="1732568" y="257013"/>
          <a:ext cx="9161682" cy="37895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Roboto Light"/>
            </a:rPr>
            <a:t>Меры по предупреждению коррупции, принимаемые в организации, могут включать:</a:t>
          </a:r>
          <a:endParaRPr lang="ru-RU" sz="1800" kern="1200" dirty="0">
            <a:latin typeface="Roboto Light"/>
          </a:endParaRPr>
        </a:p>
      </dsp:txBody>
      <dsp:txXfrm>
        <a:off x="1751067" y="275512"/>
        <a:ext cx="9124684" cy="341961"/>
      </dsp:txXfrm>
    </dsp:sp>
    <dsp:sp modelId="{A353293C-0EA7-4756-AD12-9552C768C337}">
      <dsp:nvSpPr>
        <dsp:cNvPr id="0" name=""/>
        <dsp:cNvSpPr/>
      </dsp:nvSpPr>
      <dsp:spPr>
        <a:xfrm>
          <a:off x="1988701" y="844012"/>
          <a:ext cx="8541332" cy="44736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dirty="0" smtClean="0">
              <a:latin typeface="Roboto Light"/>
            </a:rPr>
            <a:t>1) определение подразделений или должностных лиц, ответственных за профилактику коррупционных и иных правонарушений;</a:t>
          </a:r>
          <a:endParaRPr lang="ru-RU" sz="1600" kern="1200" dirty="0">
            <a:latin typeface="Roboto Light"/>
          </a:endParaRPr>
        </a:p>
      </dsp:txBody>
      <dsp:txXfrm>
        <a:off x="2010540" y="865851"/>
        <a:ext cx="8497654" cy="403687"/>
      </dsp:txXfrm>
    </dsp:sp>
    <dsp:sp modelId="{E0C6B7FB-47C2-4A60-A68B-142637264BD2}">
      <dsp:nvSpPr>
        <dsp:cNvPr id="0" name=""/>
        <dsp:cNvSpPr/>
      </dsp:nvSpPr>
      <dsp:spPr>
        <a:xfrm>
          <a:off x="2002054" y="1391859"/>
          <a:ext cx="8553106" cy="37895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dirty="0" smtClean="0">
              <a:latin typeface="Roboto Light"/>
            </a:rPr>
            <a:t>2) сотрудничество организации с правоохранительными органами;</a:t>
          </a:r>
        </a:p>
        <a:p>
          <a:pPr lvl="0" algn="ctr" defTabSz="711200">
            <a:lnSpc>
              <a:spcPct val="90000"/>
            </a:lnSpc>
            <a:spcBef>
              <a:spcPct val="0"/>
            </a:spcBef>
            <a:spcAft>
              <a:spcPct val="35000"/>
            </a:spcAft>
          </a:pPr>
          <a:endParaRPr lang="ru-RU" sz="600" kern="1200" dirty="0"/>
        </a:p>
      </dsp:txBody>
      <dsp:txXfrm>
        <a:off x="2020553" y="1410358"/>
        <a:ext cx="8516108" cy="341961"/>
      </dsp:txXfrm>
    </dsp:sp>
    <dsp:sp modelId="{97F06642-E6ED-4E5F-A0F9-C281B1854038}">
      <dsp:nvSpPr>
        <dsp:cNvPr id="0" name=""/>
        <dsp:cNvSpPr/>
      </dsp:nvSpPr>
      <dsp:spPr>
        <a:xfrm>
          <a:off x="2011687" y="1885809"/>
          <a:ext cx="8552173" cy="4992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dirty="0" smtClean="0">
              <a:latin typeface="Roboto Light"/>
            </a:rPr>
            <a:t>3) разработку и внедрение в практику стандартов и процедур, направленных на обеспечение добросовестной работы организации;</a:t>
          </a:r>
        </a:p>
        <a:p>
          <a:pPr lvl="0" algn="ctr" defTabSz="711200">
            <a:lnSpc>
              <a:spcPct val="90000"/>
            </a:lnSpc>
            <a:spcBef>
              <a:spcPct val="0"/>
            </a:spcBef>
            <a:spcAft>
              <a:spcPct val="35000"/>
            </a:spcAft>
          </a:pPr>
          <a:endParaRPr lang="ru-RU" sz="600" kern="1200" dirty="0"/>
        </a:p>
      </dsp:txBody>
      <dsp:txXfrm>
        <a:off x="2036060" y="1910182"/>
        <a:ext cx="8503427" cy="450544"/>
      </dsp:txXfrm>
    </dsp:sp>
    <dsp:sp modelId="{E8E69CAD-1247-4FDC-8506-76069A17AB58}">
      <dsp:nvSpPr>
        <dsp:cNvPr id="0" name=""/>
        <dsp:cNvSpPr/>
      </dsp:nvSpPr>
      <dsp:spPr>
        <a:xfrm>
          <a:off x="2011674" y="2461433"/>
          <a:ext cx="8532933" cy="37895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dirty="0" smtClean="0">
              <a:latin typeface="Roboto Light"/>
            </a:rPr>
            <a:t>4) принятие кодекса этики и служебного поведения работников организации</a:t>
          </a:r>
          <a:r>
            <a:rPr lang="ru-RU" sz="700" kern="1200" dirty="0" smtClean="0"/>
            <a:t>;</a:t>
          </a:r>
        </a:p>
        <a:p>
          <a:pPr lvl="0" algn="ctr" defTabSz="711200">
            <a:lnSpc>
              <a:spcPct val="90000"/>
            </a:lnSpc>
            <a:spcBef>
              <a:spcPct val="0"/>
            </a:spcBef>
            <a:spcAft>
              <a:spcPct val="35000"/>
            </a:spcAft>
          </a:pPr>
          <a:endParaRPr lang="ru-RU" sz="700" kern="1200" dirty="0"/>
        </a:p>
      </dsp:txBody>
      <dsp:txXfrm>
        <a:off x="2030173" y="2479932"/>
        <a:ext cx="8495935" cy="341961"/>
      </dsp:txXfrm>
    </dsp:sp>
    <dsp:sp modelId="{F749CE6F-567B-4E92-9E20-FBF5ED0CEE09}">
      <dsp:nvSpPr>
        <dsp:cNvPr id="0" name=""/>
        <dsp:cNvSpPr/>
      </dsp:nvSpPr>
      <dsp:spPr>
        <a:xfrm>
          <a:off x="2011687" y="2964335"/>
          <a:ext cx="8552118" cy="37895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dirty="0" smtClean="0">
              <a:latin typeface="Roboto Light"/>
            </a:rPr>
            <a:t>5) предотвращение и урегулирование конфликта интересов;</a:t>
          </a:r>
        </a:p>
        <a:p>
          <a:pPr lvl="0" algn="ctr" defTabSz="711200">
            <a:lnSpc>
              <a:spcPct val="90000"/>
            </a:lnSpc>
            <a:spcBef>
              <a:spcPct val="0"/>
            </a:spcBef>
            <a:spcAft>
              <a:spcPct val="35000"/>
            </a:spcAft>
          </a:pPr>
          <a:endParaRPr lang="ru-RU" sz="700" kern="1200" dirty="0"/>
        </a:p>
      </dsp:txBody>
      <dsp:txXfrm>
        <a:off x="2030186" y="2982834"/>
        <a:ext cx="8515120" cy="341961"/>
      </dsp:txXfrm>
    </dsp:sp>
    <dsp:sp modelId="{79FF7555-DC21-4E7F-8A1E-7D8089806B0F}">
      <dsp:nvSpPr>
        <dsp:cNvPr id="0" name=""/>
        <dsp:cNvSpPr/>
      </dsp:nvSpPr>
      <dsp:spPr>
        <a:xfrm>
          <a:off x="2040561" y="3436385"/>
          <a:ext cx="8532961" cy="58355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ru-RU" sz="1600" kern="1200" dirty="0" smtClean="0">
              <a:latin typeface="Roboto Light"/>
            </a:rPr>
            <a:t>6) недопущение составления неофициальной отчетности и использования поддельных документов.</a:t>
          </a:r>
        </a:p>
        <a:p>
          <a:pPr lvl="0" algn="ctr" defTabSz="711200">
            <a:lnSpc>
              <a:spcPct val="90000"/>
            </a:lnSpc>
            <a:spcBef>
              <a:spcPct val="0"/>
            </a:spcBef>
            <a:spcAft>
              <a:spcPct val="35000"/>
            </a:spcAft>
          </a:pPr>
          <a:endParaRPr lang="ru-RU" sz="900" kern="1200" dirty="0"/>
        </a:p>
      </dsp:txBody>
      <dsp:txXfrm>
        <a:off x="2069048" y="3464872"/>
        <a:ext cx="8475987" cy="5265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51BB7DB3-27B0-47F7-AC3C-57A5143795EE}" type="datetimeFigureOut">
              <a:rPr lang="ru-RU" smtClean="0"/>
              <a:t>07.07.2020</a:t>
            </a:fld>
            <a:endParaRPr lang="ru-RU" dirty="0"/>
          </a:p>
        </p:txBody>
      </p:sp>
      <p:sp>
        <p:nvSpPr>
          <p:cNvPr id="4" name="Нижний колонтитул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87C25456-4F25-4998-B962-56B7E18C0068}" type="slidenum">
              <a:rPr lang="ru-RU" smtClean="0"/>
              <a:t>‹#›</a:t>
            </a:fld>
            <a:endParaRPr lang="ru-RU" dirty="0"/>
          </a:p>
        </p:txBody>
      </p:sp>
    </p:spTree>
    <p:extLst>
      <p:ext uri="{BB962C8B-B14F-4D97-AF65-F5344CB8AC3E}">
        <p14:creationId xmlns:p14="http://schemas.microsoft.com/office/powerpoint/2010/main" val="998799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50475" cy="498772"/>
          </a:xfrm>
          <a:prstGeom prst="rect">
            <a:avLst/>
          </a:prstGeom>
        </p:spPr>
        <p:txBody>
          <a:bodyPr vert="horz" lIns="91129" tIns="45565" rIns="91129" bIns="45565" rtlCol="0"/>
          <a:lstStyle>
            <a:lvl1pPr algn="l">
              <a:defRPr sz="1200"/>
            </a:lvl1pPr>
          </a:lstStyle>
          <a:p>
            <a:endParaRPr lang="ru-RU" dirty="0"/>
          </a:p>
        </p:txBody>
      </p:sp>
      <p:sp>
        <p:nvSpPr>
          <p:cNvPr id="3" name="Дата 2"/>
          <p:cNvSpPr>
            <a:spLocks noGrp="1"/>
          </p:cNvSpPr>
          <p:nvPr>
            <p:ph type="dt" idx="1"/>
          </p:nvPr>
        </p:nvSpPr>
        <p:spPr>
          <a:xfrm>
            <a:off x="3856737" y="1"/>
            <a:ext cx="2950475" cy="498772"/>
          </a:xfrm>
          <a:prstGeom prst="rect">
            <a:avLst/>
          </a:prstGeom>
        </p:spPr>
        <p:txBody>
          <a:bodyPr vert="horz" lIns="91129" tIns="45565" rIns="91129" bIns="45565" rtlCol="0"/>
          <a:lstStyle>
            <a:lvl1pPr algn="r">
              <a:defRPr sz="1200"/>
            </a:lvl1pPr>
          </a:lstStyle>
          <a:p>
            <a:fld id="{72BE691D-8507-4463-BFB0-1DE81AEADA52}" type="datetimeFigureOut">
              <a:rPr lang="ru-RU" smtClean="0"/>
              <a:t>07.07.2020</a:t>
            </a:fld>
            <a:endParaRPr lang="ru-RU" dirty="0"/>
          </a:p>
        </p:txBody>
      </p:sp>
      <p:sp>
        <p:nvSpPr>
          <p:cNvPr id="4" name="Образ слайда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129" tIns="45565" rIns="91129" bIns="45565" rtlCol="0" anchor="ctr"/>
          <a:lstStyle/>
          <a:p>
            <a:endParaRPr lang="ru-RU" dirty="0"/>
          </a:p>
        </p:txBody>
      </p:sp>
      <p:sp>
        <p:nvSpPr>
          <p:cNvPr id="5" name="Заметки 4"/>
          <p:cNvSpPr>
            <a:spLocks noGrp="1"/>
          </p:cNvSpPr>
          <p:nvPr>
            <p:ph type="body" sz="quarter" idx="3"/>
          </p:nvPr>
        </p:nvSpPr>
        <p:spPr>
          <a:xfrm>
            <a:off x="680879" y="4784070"/>
            <a:ext cx="5447030" cy="3914240"/>
          </a:xfrm>
          <a:prstGeom prst="rect">
            <a:avLst/>
          </a:prstGeom>
        </p:spPr>
        <p:txBody>
          <a:bodyPr vert="horz" lIns="91129" tIns="45565" rIns="91129" bIns="45565"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2154"/>
            <a:ext cx="2950475" cy="498771"/>
          </a:xfrm>
          <a:prstGeom prst="rect">
            <a:avLst/>
          </a:prstGeom>
        </p:spPr>
        <p:txBody>
          <a:bodyPr vert="horz" lIns="91129" tIns="45565" rIns="91129" bIns="45565"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6737" y="9442154"/>
            <a:ext cx="2950475" cy="498771"/>
          </a:xfrm>
          <a:prstGeom prst="rect">
            <a:avLst/>
          </a:prstGeom>
        </p:spPr>
        <p:txBody>
          <a:bodyPr vert="horz" lIns="91129" tIns="45565" rIns="91129" bIns="45565" rtlCol="0" anchor="b"/>
          <a:lstStyle>
            <a:lvl1pPr algn="r">
              <a:defRPr sz="1200"/>
            </a:lvl1pPr>
          </a:lstStyle>
          <a:p>
            <a:fld id="{E9D90975-1012-4054-BCE6-AA10DC9F9515}" type="slidenum">
              <a:rPr lang="ru-RU" smtClean="0"/>
              <a:t>‹#›</a:t>
            </a:fld>
            <a:endParaRPr lang="ru-RU" dirty="0"/>
          </a:p>
        </p:txBody>
      </p:sp>
    </p:spTree>
    <p:extLst>
      <p:ext uri="{BB962C8B-B14F-4D97-AF65-F5344CB8AC3E}">
        <p14:creationId xmlns:p14="http://schemas.microsoft.com/office/powerpoint/2010/main" val="619233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D90975-1012-4054-BCE6-AA10DC9F9515}" type="slidenum">
              <a:rPr lang="ru-RU" smtClean="0"/>
              <a:t>1</a:t>
            </a:fld>
            <a:endParaRPr lang="ru-RU" dirty="0"/>
          </a:p>
        </p:txBody>
      </p:sp>
    </p:spTree>
    <p:extLst>
      <p:ext uri="{BB962C8B-B14F-4D97-AF65-F5344CB8AC3E}">
        <p14:creationId xmlns:p14="http://schemas.microsoft.com/office/powerpoint/2010/main" val="69779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4"/>
        <p:cNvGrpSpPr/>
        <p:nvPr/>
      </p:nvGrpSpPr>
      <p:grpSpPr>
        <a:xfrm>
          <a:off x="0" y="0"/>
          <a:ext cx="0" cy="0"/>
          <a:chOff x="0" y="0"/>
          <a:chExt cx="0" cy="0"/>
        </a:xfrm>
      </p:grpSpPr>
      <p:sp>
        <p:nvSpPr>
          <p:cNvPr id="1675" name="Google Shape;1675;p52:notes"/>
          <p:cNvSpPr>
            <a:spLocks noGrp="1" noRot="1" noChangeAspect="1"/>
          </p:cNvSpPr>
          <p:nvPr>
            <p:ph type="sldImg" idx="2"/>
          </p:nvPr>
        </p:nvSpPr>
        <p:spPr>
          <a:xfrm>
            <a:off x="139700" y="1350963"/>
            <a:ext cx="6480175" cy="3646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6" name="Google Shape;1676;p52:notes"/>
          <p:cNvSpPr txBox="1">
            <a:spLocks noGrp="1"/>
          </p:cNvSpPr>
          <p:nvPr>
            <p:ph type="body" idx="1"/>
          </p:nvPr>
        </p:nvSpPr>
        <p:spPr>
          <a:xfrm>
            <a:off x="675993" y="5201016"/>
            <a:ext cx="5408012" cy="4255225"/>
          </a:xfrm>
          <a:prstGeom prst="rect">
            <a:avLst/>
          </a:prstGeom>
          <a:noFill/>
          <a:ln>
            <a:noFill/>
          </a:ln>
        </p:spPr>
        <p:txBody>
          <a:bodyPr spcFirstLastPara="1" wrap="square" lIns="91114" tIns="45545" rIns="91114" bIns="45545" anchor="t" anchorCtr="0">
            <a:noAutofit/>
          </a:bodyPr>
          <a:lstStyle/>
          <a:p>
            <a:pPr>
              <a:buSzPts val="1100"/>
            </a:pPr>
            <a:r>
              <a:rPr lang="ru-RU" dirty="0"/>
              <a:t>	</a:t>
            </a:r>
            <a:endParaRPr dirty="0"/>
          </a:p>
        </p:txBody>
      </p:sp>
      <p:sp>
        <p:nvSpPr>
          <p:cNvPr id="1677" name="Google Shape;1677;p52:notes"/>
          <p:cNvSpPr txBox="1">
            <a:spLocks noGrp="1"/>
          </p:cNvSpPr>
          <p:nvPr>
            <p:ph type="sldNum" idx="12"/>
          </p:nvPr>
        </p:nvSpPr>
        <p:spPr>
          <a:xfrm>
            <a:off x="3829061" y="10265064"/>
            <a:ext cx="2929328" cy="542381"/>
          </a:xfrm>
          <a:prstGeom prst="rect">
            <a:avLst/>
          </a:prstGeom>
          <a:noFill/>
          <a:ln>
            <a:noFill/>
          </a:ln>
        </p:spPr>
        <p:txBody>
          <a:bodyPr spcFirstLastPara="1" wrap="square" lIns="91114" tIns="45545" rIns="91114" bIns="45545" anchor="b" anchorCtr="0">
            <a:noAutofit/>
          </a:bodyPr>
          <a:lstStyle/>
          <a:p>
            <a:pPr algn="r">
              <a:buClr>
                <a:srgbClr val="000000"/>
              </a:buClr>
              <a:buSzPts val="1400"/>
              <a:buFont typeface="Arial"/>
              <a:buNone/>
            </a:pPr>
            <a:fld id="{00000000-1234-1234-1234-123412341234}" type="slidenum">
              <a:rPr lang="ru-RU" sz="1400" kern="0">
                <a:solidFill>
                  <a:srgbClr val="000000"/>
                </a:solidFill>
                <a:latin typeface="Arial"/>
                <a:ea typeface="Arial"/>
                <a:cs typeface="Arial"/>
                <a:sym typeface="Arial"/>
              </a:rPr>
              <a:pPr algn="r">
                <a:buClr>
                  <a:srgbClr val="000000"/>
                </a:buClr>
                <a:buSzPts val="1400"/>
                <a:buFont typeface="Arial"/>
                <a:buNone/>
              </a:pPr>
              <a:t>2</a:t>
            </a:fld>
            <a:endParaRPr sz="14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2959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4"/>
        <p:cNvGrpSpPr/>
        <p:nvPr/>
      </p:nvGrpSpPr>
      <p:grpSpPr>
        <a:xfrm>
          <a:off x="0" y="0"/>
          <a:ext cx="0" cy="0"/>
          <a:chOff x="0" y="0"/>
          <a:chExt cx="0" cy="0"/>
        </a:xfrm>
      </p:grpSpPr>
      <p:sp>
        <p:nvSpPr>
          <p:cNvPr id="1675" name="Google Shape;1675;p52:notes"/>
          <p:cNvSpPr>
            <a:spLocks noGrp="1" noRot="1" noChangeAspect="1"/>
          </p:cNvSpPr>
          <p:nvPr>
            <p:ph type="sldImg" idx="2"/>
          </p:nvPr>
        </p:nvSpPr>
        <p:spPr>
          <a:xfrm>
            <a:off x="139700" y="1350963"/>
            <a:ext cx="6480175" cy="3646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6" name="Google Shape;1676;p52:notes"/>
          <p:cNvSpPr txBox="1">
            <a:spLocks noGrp="1"/>
          </p:cNvSpPr>
          <p:nvPr>
            <p:ph type="body" idx="1"/>
          </p:nvPr>
        </p:nvSpPr>
        <p:spPr>
          <a:xfrm>
            <a:off x="675993" y="5201016"/>
            <a:ext cx="5408012" cy="4255225"/>
          </a:xfrm>
          <a:prstGeom prst="rect">
            <a:avLst/>
          </a:prstGeom>
          <a:noFill/>
          <a:ln>
            <a:noFill/>
          </a:ln>
        </p:spPr>
        <p:txBody>
          <a:bodyPr spcFirstLastPara="1" wrap="square" lIns="91114" tIns="45545" rIns="91114" bIns="45545" anchor="t" anchorCtr="0">
            <a:noAutofit/>
          </a:bodyPr>
          <a:lstStyle/>
          <a:p>
            <a:pPr>
              <a:buSzPts val="1100"/>
            </a:pPr>
            <a:r>
              <a:rPr lang="ru-RU" dirty="0"/>
              <a:t>	</a:t>
            </a:r>
            <a:endParaRPr dirty="0"/>
          </a:p>
        </p:txBody>
      </p:sp>
      <p:sp>
        <p:nvSpPr>
          <p:cNvPr id="1677" name="Google Shape;1677;p52:notes"/>
          <p:cNvSpPr txBox="1">
            <a:spLocks noGrp="1"/>
          </p:cNvSpPr>
          <p:nvPr>
            <p:ph type="sldNum" idx="12"/>
          </p:nvPr>
        </p:nvSpPr>
        <p:spPr>
          <a:xfrm>
            <a:off x="3829061" y="10265064"/>
            <a:ext cx="2929328" cy="542381"/>
          </a:xfrm>
          <a:prstGeom prst="rect">
            <a:avLst/>
          </a:prstGeom>
          <a:noFill/>
          <a:ln>
            <a:noFill/>
          </a:ln>
        </p:spPr>
        <p:txBody>
          <a:bodyPr spcFirstLastPara="1" wrap="square" lIns="91114" tIns="45545" rIns="91114" bIns="45545" anchor="b" anchorCtr="0">
            <a:noAutofit/>
          </a:bodyPr>
          <a:lstStyle/>
          <a:p>
            <a:pPr algn="r">
              <a:buClr>
                <a:srgbClr val="000000"/>
              </a:buClr>
              <a:buSzPts val="1400"/>
              <a:buFont typeface="Arial"/>
              <a:buNone/>
            </a:pPr>
            <a:fld id="{00000000-1234-1234-1234-123412341234}" type="slidenum">
              <a:rPr lang="ru-RU" sz="1400" kern="0">
                <a:solidFill>
                  <a:srgbClr val="000000"/>
                </a:solidFill>
                <a:latin typeface="Arial"/>
                <a:ea typeface="Arial"/>
                <a:cs typeface="Arial"/>
                <a:sym typeface="Arial"/>
              </a:rPr>
              <a:pPr algn="r">
                <a:buClr>
                  <a:srgbClr val="000000"/>
                </a:buClr>
                <a:buSzPts val="1400"/>
                <a:buFont typeface="Arial"/>
                <a:buNone/>
              </a:pPr>
              <a:t>3</a:t>
            </a:fld>
            <a:endParaRPr sz="14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47049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86BAD20-9F35-436B-BC8E-E2EB9F58F6A6}" type="datetimeFigureOut">
              <a:rPr lang="ru-RU" smtClean="0"/>
              <a:t>07.07.2020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981B28C-924A-40AA-AA92-EAE97E8CDC02}" type="slidenum">
              <a:rPr lang="ru-RU" smtClean="0"/>
              <a:t>‹#›</a:t>
            </a:fld>
            <a:endParaRPr lang="ru-RU" dirty="0"/>
          </a:p>
        </p:txBody>
      </p:sp>
    </p:spTree>
    <p:extLst>
      <p:ext uri="{BB962C8B-B14F-4D97-AF65-F5344CB8AC3E}">
        <p14:creationId xmlns:p14="http://schemas.microsoft.com/office/powerpoint/2010/main" val="246559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6BAD20-9F35-436B-BC8E-E2EB9F58F6A6}" type="datetimeFigureOut">
              <a:rPr lang="ru-RU" smtClean="0"/>
              <a:t>07.07.2020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981B28C-924A-40AA-AA92-EAE97E8CDC02}" type="slidenum">
              <a:rPr lang="ru-RU" smtClean="0"/>
              <a:t>‹#›</a:t>
            </a:fld>
            <a:endParaRPr lang="ru-RU" dirty="0"/>
          </a:p>
        </p:txBody>
      </p:sp>
    </p:spTree>
    <p:extLst>
      <p:ext uri="{BB962C8B-B14F-4D97-AF65-F5344CB8AC3E}">
        <p14:creationId xmlns:p14="http://schemas.microsoft.com/office/powerpoint/2010/main" val="1977290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6BAD20-9F35-436B-BC8E-E2EB9F58F6A6}" type="datetimeFigureOut">
              <a:rPr lang="ru-RU" smtClean="0"/>
              <a:t>07.07.2020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981B28C-924A-40AA-AA92-EAE97E8CDC02}" type="slidenum">
              <a:rPr lang="ru-RU" smtClean="0"/>
              <a:t>‹#›</a:t>
            </a:fld>
            <a:endParaRPr lang="ru-RU" dirty="0"/>
          </a:p>
        </p:txBody>
      </p:sp>
    </p:spTree>
    <p:extLst>
      <p:ext uri="{BB962C8B-B14F-4D97-AF65-F5344CB8AC3E}">
        <p14:creationId xmlns:p14="http://schemas.microsoft.com/office/powerpoint/2010/main" val="1338906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Только заголовок">
    <p:spTree>
      <p:nvGrpSpPr>
        <p:cNvPr id="1" name="Shape 161"/>
        <p:cNvGrpSpPr/>
        <p:nvPr/>
      </p:nvGrpSpPr>
      <p:grpSpPr>
        <a:xfrm>
          <a:off x="0" y="0"/>
          <a:ext cx="0" cy="0"/>
          <a:chOff x="0" y="0"/>
          <a:chExt cx="0" cy="0"/>
        </a:xfrm>
      </p:grpSpPr>
      <p:sp>
        <p:nvSpPr>
          <p:cNvPr id="162" name="Google Shape;162;p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4" name="Google Shape;164;p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5" name="Google Shape;165;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1372736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Пустой слайд" type="blank">
  <p:cSld name="Пустой слайд">
    <p:spTree>
      <p:nvGrpSpPr>
        <p:cNvPr id="1" name="Shape 166"/>
        <p:cNvGrpSpPr/>
        <p:nvPr/>
      </p:nvGrpSpPr>
      <p:grpSpPr>
        <a:xfrm>
          <a:off x="0" y="0"/>
          <a:ext cx="0" cy="0"/>
          <a:chOff x="0" y="0"/>
          <a:chExt cx="0" cy="0"/>
        </a:xfrm>
      </p:grpSpPr>
      <p:sp>
        <p:nvSpPr>
          <p:cNvPr id="167" name="Google Shape;167;p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8" name="Google Shape;168;p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9" name="Google Shape;169;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2673728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170"/>
        <p:cNvGrpSpPr/>
        <p:nvPr/>
      </p:nvGrpSpPr>
      <p:grpSpPr>
        <a:xfrm>
          <a:off x="0" y="0"/>
          <a:ext cx="0" cy="0"/>
          <a:chOff x="0" y="0"/>
          <a:chExt cx="0" cy="0"/>
        </a:xfrm>
      </p:grpSpPr>
      <p:sp>
        <p:nvSpPr>
          <p:cNvPr id="171" name="Google Shape;171;p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3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4" name="Google Shape;174;p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5" name="Google Shape;175;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1777237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6"/>
        <p:cNvGrpSpPr/>
        <p:nvPr/>
      </p:nvGrpSpPr>
      <p:grpSpPr>
        <a:xfrm>
          <a:off x="0" y="0"/>
          <a:ext cx="0" cy="0"/>
          <a:chOff x="0" y="0"/>
          <a:chExt cx="0" cy="0"/>
        </a:xfrm>
      </p:grpSpPr>
      <p:sp>
        <p:nvSpPr>
          <p:cNvPr id="177" name="Google Shape;177;p38"/>
          <p:cNvSpPr txBox="1">
            <a:spLocks noGrp="1"/>
          </p:cNvSpPr>
          <p:nvPr>
            <p:ph type="ctrTitle"/>
          </p:nvPr>
        </p:nvSpPr>
        <p:spPr>
          <a:xfrm>
            <a:off x="914400" y="2125982"/>
            <a:ext cx="10363200" cy="2769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8"/>
          <p:cNvSpPr txBox="1">
            <a:spLocks noGrp="1"/>
          </p:cNvSpPr>
          <p:nvPr>
            <p:ph type="subTitle" idx="1"/>
          </p:nvPr>
        </p:nvSpPr>
        <p:spPr>
          <a:xfrm>
            <a:off x="1828800" y="3840482"/>
            <a:ext cx="8534400" cy="246300"/>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SzPts val="2800"/>
              <a:buNone/>
              <a:defRPr/>
            </a:lvl1pPr>
            <a:lvl2pPr lvl="1" algn="l">
              <a:lnSpc>
                <a:spcPct val="90000"/>
              </a:lnSpc>
              <a:spcBef>
                <a:spcPts val="500"/>
              </a:spcBef>
              <a:spcAft>
                <a:spcPts val="0"/>
              </a:spcAft>
              <a:buSzPts val="2400"/>
              <a:buNone/>
              <a:defRPr/>
            </a:lvl2pPr>
            <a:lvl3pPr lvl="2" algn="l">
              <a:lnSpc>
                <a:spcPct val="90000"/>
              </a:lnSpc>
              <a:spcBef>
                <a:spcPts val="500"/>
              </a:spcBef>
              <a:spcAft>
                <a:spcPts val="0"/>
              </a:spcAft>
              <a:buSzPts val="2000"/>
              <a:buNone/>
              <a:defRPr/>
            </a:lvl3pPr>
            <a:lvl4pPr lvl="3" algn="l">
              <a:lnSpc>
                <a:spcPct val="90000"/>
              </a:lnSpc>
              <a:spcBef>
                <a:spcPts val="500"/>
              </a:spcBef>
              <a:spcAft>
                <a:spcPts val="0"/>
              </a:spcAft>
              <a:buSzPts val="1800"/>
              <a:buNone/>
              <a:defRPr/>
            </a:lvl4pPr>
            <a:lvl5pPr lvl="4" algn="l">
              <a:lnSpc>
                <a:spcPct val="90000"/>
              </a:lnSpc>
              <a:spcBef>
                <a:spcPts val="500"/>
              </a:spcBef>
              <a:spcAft>
                <a:spcPts val="0"/>
              </a:spcAft>
              <a:buSzPts val="1800"/>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a:p>
        </p:txBody>
      </p:sp>
      <p:sp>
        <p:nvSpPr>
          <p:cNvPr id="179" name="Google Shape;179;p38"/>
          <p:cNvSpPr txBox="1">
            <a:spLocks noGrp="1"/>
          </p:cNvSpPr>
          <p:nvPr>
            <p:ph type="ftr" idx="11"/>
          </p:nvPr>
        </p:nvSpPr>
        <p:spPr>
          <a:xfrm>
            <a:off x="4145280" y="6377942"/>
            <a:ext cx="39015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0" name="Google Shape;180;p38"/>
          <p:cNvSpPr txBox="1">
            <a:spLocks noGrp="1"/>
          </p:cNvSpPr>
          <p:nvPr>
            <p:ph type="dt" idx="10"/>
          </p:nvPr>
        </p:nvSpPr>
        <p:spPr>
          <a:xfrm>
            <a:off x="609600" y="6377942"/>
            <a:ext cx="28041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1" name="Google Shape;181;p38"/>
          <p:cNvSpPr txBox="1">
            <a:spLocks noGrp="1"/>
          </p:cNvSpPr>
          <p:nvPr>
            <p:ph type="sldNum" idx="12"/>
          </p:nvPr>
        </p:nvSpPr>
        <p:spPr>
          <a:xfrm>
            <a:off x="8778240" y="6377942"/>
            <a:ext cx="28041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3539841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2"/>
        <p:cNvGrpSpPr/>
        <p:nvPr/>
      </p:nvGrpSpPr>
      <p:grpSpPr>
        <a:xfrm>
          <a:off x="0" y="0"/>
          <a:ext cx="0" cy="0"/>
          <a:chOff x="0" y="0"/>
          <a:chExt cx="0" cy="0"/>
        </a:xfrm>
      </p:grpSpPr>
      <p:sp>
        <p:nvSpPr>
          <p:cNvPr id="183" name="Google Shape;183;p39"/>
          <p:cNvSpPr txBox="1">
            <a:spLocks noGrp="1"/>
          </p:cNvSpPr>
          <p:nvPr>
            <p:ph type="title"/>
          </p:nvPr>
        </p:nvSpPr>
        <p:spPr>
          <a:xfrm>
            <a:off x="1223029" y="111083"/>
            <a:ext cx="9746100" cy="2769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400"/>
              <a:buNone/>
              <a:defRPr sz="1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39"/>
          <p:cNvSpPr txBox="1">
            <a:spLocks noGrp="1"/>
          </p:cNvSpPr>
          <p:nvPr>
            <p:ph type="body" idx="1"/>
          </p:nvPr>
        </p:nvSpPr>
        <p:spPr>
          <a:xfrm>
            <a:off x="6298188" y="2051982"/>
            <a:ext cx="4949700" cy="246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1600" b="0" i="0">
                <a:solidFill>
                  <a:schemeClr val="dk1"/>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228600" algn="l">
              <a:lnSpc>
                <a:spcPct val="90000"/>
              </a:lnSpc>
              <a:spcBef>
                <a:spcPts val="500"/>
              </a:spcBef>
              <a:spcAft>
                <a:spcPts val="0"/>
              </a:spcAft>
              <a:buSzPts val="1800"/>
              <a:buNone/>
              <a:defRPr/>
            </a:lvl6pPr>
            <a:lvl7pPr marL="3200400" lvl="6" indent="-228600" algn="l">
              <a:lnSpc>
                <a:spcPct val="90000"/>
              </a:lnSpc>
              <a:spcBef>
                <a:spcPts val="500"/>
              </a:spcBef>
              <a:spcAft>
                <a:spcPts val="0"/>
              </a:spcAft>
              <a:buSzPts val="1800"/>
              <a:buNone/>
              <a:defRPr/>
            </a:lvl7pPr>
            <a:lvl8pPr marL="3657600" lvl="7" indent="-228600" algn="l">
              <a:lnSpc>
                <a:spcPct val="90000"/>
              </a:lnSpc>
              <a:spcBef>
                <a:spcPts val="500"/>
              </a:spcBef>
              <a:spcAft>
                <a:spcPts val="0"/>
              </a:spcAft>
              <a:buSzPts val="1800"/>
              <a:buNone/>
              <a:defRPr/>
            </a:lvl8pPr>
            <a:lvl9pPr marL="4114800" lvl="8" indent="-228600" algn="l">
              <a:lnSpc>
                <a:spcPct val="90000"/>
              </a:lnSpc>
              <a:spcBef>
                <a:spcPts val="500"/>
              </a:spcBef>
              <a:spcAft>
                <a:spcPts val="0"/>
              </a:spcAft>
              <a:buSzPts val="1800"/>
              <a:buNone/>
              <a:defRPr/>
            </a:lvl9pPr>
          </a:lstStyle>
          <a:p>
            <a:endParaRPr/>
          </a:p>
        </p:txBody>
      </p:sp>
      <p:sp>
        <p:nvSpPr>
          <p:cNvPr id="185" name="Google Shape;185;p39"/>
          <p:cNvSpPr txBox="1">
            <a:spLocks noGrp="1"/>
          </p:cNvSpPr>
          <p:nvPr>
            <p:ph type="ftr" idx="11"/>
          </p:nvPr>
        </p:nvSpPr>
        <p:spPr>
          <a:xfrm>
            <a:off x="4145280" y="6377942"/>
            <a:ext cx="39015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6" name="Google Shape;186;p39"/>
          <p:cNvSpPr txBox="1">
            <a:spLocks noGrp="1"/>
          </p:cNvSpPr>
          <p:nvPr>
            <p:ph type="dt" idx="10"/>
          </p:nvPr>
        </p:nvSpPr>
        <p:spPr>
          <a:xfrm>
            <a:off x="609600" y="6377942"/>
            <a:ext cx="28041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7" name="Google Shape;187;p39"/>
          <p:cNvSpPr txBox="1">
            <a:spLocks noGrp="1"/>
          </p:cNvSpPr>
          <p:nvPr>
            <p:ph type="sldNum" idx="12"/>
          </p:nvPr>
        </p:nvSpPr>
        <p:spPr>
          <a:xfrm>
            <a:off x="8778240" y="6377942"/>
            <a:ext cx="28041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958492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Титульный слайд">
  <p:cSld name="1_Титульный слайд">
    <p:spTree>
      <p:nvGrpSpPr>
        <p:cNvPr id="1" name="Shape 188"/>
        <p:cNvGrpSpPr/>
        <p:nvPr/>
      </p:nvGrpSpPr>
      <p:grpSpPr>
        <a:xfrm>
          <a:off x="0" y="0"/>
          <a:ext cx="0" cy="0"/>
          <a:chOff x="0" y="0"/>
          <a:chExt cx="0" cy="0"/>
        </a:xfrm>
      </p:grpSpPr>
    </p:spTree>
    <p:extLst>
      <p:ext uri="{BB962C8B-B14F-4D97-AF65-F5344CB8AC3E}">
        <p14:creationId xmlns:p14="http://schemas.microsoft.com/office/powerpoint/2010/main" val="1418021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Титульный слайд" type="title">
  <p:cSld name="Титульный слайд">
    <p:spTree>
      <p:nvGrpSpPr>
        <p:cNvPr id="1" name="Shape 189"/>
        <p:cNvGrpSpPr/>
        <p:nvPr/>
      </p:nvGrpSpPr>
      <p:grpSpPr>
        <a:xfrm>
          <a:off x="0" y="0"/>
          <a:ext cx="0" cy="0"/>
          <a:chOff x="0" y="0"/>
          <a:chExt cx="0" cy="0"/>
        </a:xfrm>
      </p:grpSpPr>
      <p:sp>
        <p:nvSpPr>
          <p:cNvPr id="190" name="Google Shape;190;p4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4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2" name="Google Shape;192;p4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3" name="Google Shape;193;p4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4" name="Google Shape;194;p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2094981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Заголовок раздела">
    <p:spTree>
      <p:nvGrpSpPr>
        <p:cNvPr id="1" name="Shape 195"/>
        <p:cNvGrpSpPr/>
        <p:nvPr/>
      </p:nvGrpSpPr>
      <p:grpSpPr>
        <a:xfrm>
          <a:off x="0" y="0"/>
          <a:ext cx="0" cy="0"/>
          <a:chOff x="0" y="0"/>
          <a:chExt cx="0" cy="0"/>
        </a:xfrm>
      </p:grpSpPr>
      <p:sp>
        <p:nvSpPr>
          <p:cNvPr id="196" name="Google Shape;196;p4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4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8" name="Google Shape;198;p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9" name="Google Shape;199;p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0" name="Google Shape;200;p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199825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6BAD20-9F35-436B-BC8E-E2EB9F58F6A6}" type="datetimeFigureOut">
              <a:rPr lang="ru-RU" smtClean="0"/>
              <a:t>07.07.2020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981B28C-924A-40AA-AA92-EAE97E8CDC02}" type="slidenum">
              <a:rPr lang="ru-RU" smtClean="0"/>
              <a:t>‹#›</a:t>
            </a:fld>
            <a:endParaRPr lang="ru-RU" dirty="0"/>
          </a:p>
        </p:txBody>
      </p:sp>
    </p:spTree>
    <p:extLst>
      <p:ext uri="{BB962C8B-B14F-4D97-AF65-F5344CB8AC3E}">
        <p14:creationId xmlns:p14="http://schemas.microsoft.com/office/powerpoint/2010/main" val="293072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Два объекта" type="twoObj">
  <p:cSld name="Два объекта">
    <p:spTree>
      <p:nvGrpSpPr>
        <p:cNvPr id="1" name="Shape 201"/>
        <p:cNvGrpSpPr/>
        <p:nvPr/>
      </p:nvGrpSpPr>
      <p:grpSpPr>
        <a:xfrm>
          <a:off x="0" y="0"/>
          <a:ext cx="0" cy="0"/>
          <a:chOff x="0" y="0"/>
          <a:chExt cx="0" cy="0"/>
        </a:xfrm>
      </p:grpSpPr>
      <p:sp>
        <p:nvSpPr>
          <p:cNvPr id="202" name="Google Shape;202;p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4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4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4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6" name="Google Shape;206;p4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7" name="Google Shape;207;p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132067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Сравнение" type="twoTxTwoObj">
  <p:cSld name="Сравнение">
    <p:spTree>
      <p:nvGrpSpPr>
        <p:cNvPr id="1" name="Shape 208"/>
        <p:cNvGrpSpPr/>
        <p:nvPr/>
      </p:nvGrpSpPr>
      <p:grpSpPr>
        <a:xfrm>
          <a:off x="0" y="0"/>
          <a:ext cx="0" cy="0"/>
          <a:chOff x="0" y="0"/>
          <a:chExt cx="0" cy="0"/>
        </a:xfrm>
      </p:grpSpPr>
      <p:sp>
        <p:nvSpPr>
          <p:cNvPr id="209" name="Google Shape;209;p4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4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1" name="Google Shape;211;p4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4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3" name="Google Shape;213;p4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5" name="Google Shape;215;p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6" name="Google Shape;216;p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2666893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Объект с подписью">
    <p:spTree>
      <p:nvGrpSpPr>
        <p:cNvPr id="1" name="Shape 217"/>
        <p:cNvGrpSpPr/>
        <p:nvPr/>
      </p:nvGrpSpPr>
      <p:grpSpPr>
        <a:xfrm>
          <a:off x="0" y="0"/>
          <a:ext cx="0" cy="0"/>
          <a:chOff x="0" y="0"/>
          <a:chExt cx="0" cy="0"/>
        </a:xfrm>
      </p:grpSpPr>
      <p:sp>
        <p:nvSpPr>
          <p:cNvPr id="218" name="Google Shape;218;p4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4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0" name="Google Shape;220;p4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1" name="Google Shape;221;p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2" name="Google Shape;222;p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3" name="Google Shape;223;p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535145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Рисунок с подписью">
    <p:spTree>
      <p:nvGrpSpPr>
        <p:cNvPr id="1" name="Shape 224"/>
        <p:cNvGrpSpPr/>
        <p:nvPr/>
      </p:nvGrpSpPr>
      <p:grpSpPr>
        <a:xfrm>
          <a:off x="0" y="0"/>
          <a:ext cx="0" cy="0"/>
          <a:chOff x="0" y="0"/>
          <a:chExt cx="0" cy="0"/>
        </a:xfrm>
      </p:grpSpPr>
      <p:sp>
        <p:nvSpPr>
          <p:cNvPr id="225" name="Google Shape;225;p4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46"/>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227" name="Google Shape;227;p4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8" name="Google Shape;228;p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9" name="Google Shape;229;p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0" name="Google Shape;230;p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3663456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Заголовок и вертикальный текст">
    <p:spTree>
      <p:nvGrpSpPr>
        <p:cNvPr id="1" name="Shape 231"/>
        <p:cNvGrpSpPr/>
        <p:nvPr/>
      </p:nvGrpSpPr>
      <p:grpSpPr>
        <a:xfrm>
          <a:off x="0" y="0"/>
          <a:ext cx="0" cy="0"/>
          <a:chOff x="0" y="0"/>
          <a:chExt cx="0" cy="0"/>
        </a:xfrm>
      </p:grpSpPr>
      <p:sp>
        <p:nvSpPr>
          <p:cNvPr id="232" name="Google Shape;232;p4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4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5" name="Google Shape;235;p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6" name="Google Shape;236;p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4161089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Вертикальный заголовок и текст">
    <p:spTree>
      <p:nvGrpSpPr>
        <p:cNvPr id="1" name="Shape 237"/>
        <p:cNvGrpSpPr/>
        <p:nvPr/>
      </p:nvGrpSpPr>
      <p:grpSpPr>
        <a:xfrm>
          <a:off x="0" y="0"/>
          <a:ext cx="0" cy="0"/>
          <a:chOff x="0" y="0"/>
          <a:chExt cx="0" cy="0"/>
        </a:xfrm>
      </p:grpSpPr>
      <p:sp>
        <p:nvSpPr>
          <p:cNvPr id="238" name="Google Shape;238;p4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4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1" name="Google Shape;241;p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2" name="Google Shape;242;p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3057403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243"/>
        <p:cNvGrpSpPr/>
        <p:nvPr/>
      </p:nvGrpSpPr>
      <p:grpSpPr>
        <a:xfrm>
          <a:off x="0" y="0"/>
          <a:ext cx="0" cy="0"/>
          <a:chOff x="0" y="0"/>
          <a:chExt cx="0" cy="0"/>
        </a:xfrm>
      </p:grpSpPr>
      <p:sp>
        <p:nvSpPr>
          <p:cNvPr id="244" name="Google Shape;244;p49"/>
          <p:cNvSpPr txBox="1">
            <a:spLocks noGrp="1"/>
          </p:cNvSpPr>
          <p:nvPr>
            <p:ph type="ctrTitle"/>
          </p:nvPr>
        </p:nvSpPr>
        <p:spPr>
          <a:xfrm>
            <a:off x="914400" y="2125982"/>
            <a:ext cx="10363200" cy="2769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49"/>
          <p:cNvSpPr txBox="1">
            <a:spLocks noGrp="1"/>
          </p:cNvSpPr>
          <p:nvPr>
            <p:ph type="subTitle" idx="1"/>
          </p:nvPr>
        </p:nvSpPr>
        <p:spPr>
          <a:xfrm>
            <a:off x="1828800" y="3840482"/>
            <a:ext cx="8534400" cy="246300"/>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SzPts val="2800"/>
              <a:buNone/>
              <a:defRPr/>
            </a:lvl1pPr>
            <a:lvl2pPr lvl="1" algn="l">
              <a:lnSpc>
                <a:spcPct val="90000"/>
              </a:lnSpc>
              <a:spcBef>
                <a:spcPts val="500"/>
              </a:spcBef>
              <a:spcAft>
                <a:spcPts val="0"/>
              </a:spcAft>
              <a:buSzPts val="2400"/>
              <a:buNone/>
              <a:defRPr/>
            </a:lvl2pPr>
            <a:lvl3pPr lvl="2" algn="l">
              <a:lnSpc>
                <a:spcPct val="90000"/>
              </a:lnSpc>
              <a:spcBef>
                <a:spcPts val="500"/>
              </a:spcBef>
              <a:spcAft>
                <a:spcPts val="0"/>
              </a:spcAft>
              <a:buSzPts val="2000"/>
              <a:buNone/>
              <a:defRPr/>
            </a:lvl3pPr>
            <a:lvl4pPr lvl="3" algn="l">
              <a:lnSpc>
                <a:spcPct val="90000"/>
              </a:lnSpc>
              <a:spcBef>
                <a:spcPts val="500"/>
              </a:spcBef>
              <a:spcAft>
                <a:spcPts val="0"/>
              </a:spcAft>
              <a:buSzPts val="1800"/>
              <a:buNone/>
              <a:defRPr/>
            </a:lvl4pPr>
            <a:lvl5pPr lvl="4" algn="l">
              <a:lnSpc>
                <a:spcPct val="90000"/>
              </a:lnSpc>
              <a:spcBef>
                <a:spcPts val="500"/>
              </a:spcBef>
              <a:spcAft>
                <a:spcPts val="0"/>
              </a:spcAft>
              <a:buSzPts val="1800"/>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a:p>
        </p:txBody>
      </p:sp>
      <p:sp>
        <p:nvSpPr>
          <p:cNvPr id="246" name="Google Shape;246;p49"/>
          <p:cNvSpPr txBox="1">
            <a:spLocks noGrp="1"/>
          </p:cNvSpPr>
          <p:nvPr>
            <p:ph type="ftr" idx="11"/>
          </p:nvPr>
        </p:nvSpPr>
        <p:spPr>
          <a:xfrm>
            <a:off x="4145280" y="6377942"/>
            <a:ext cx="39015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7" name="Google Shape;247;p49"/>
          <p:cNvSpPr txBox="1">
            <a:spLocks noGrp="1"/>
          </p:cNvSpPr>
          <p:nvPr>
            <p:ph type="dt" idx="10"/>
          </p:nvPr>
        </p:nvSpPr>
        <p:spPr>
          <a:xfrm>
            <a:off x="609600" y="6377942"/>
            <a:ext cx="28041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8" name="Google Shape;248;p49"/>
          <p:cNvSpPr txBox="1">
            <a:spLocks noGrp="1"/>
          </p:cNvSpPr>
          <p:nvPr>
            <p:ph type="sldNum" idx="12"/>
          </p:nvPr>
        </p:nvSpPr>
        <p:spPr>
          <a:xfrm>
            <a:off x="8778240" y="6377942"/>
            <a:ext cx="28041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381205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Только заголовок">
    <p:spTree>
      <p:nvGrpSpPr>
        <p:cNvPr id="1" name="Shape 161"/>
        <p:cNvGrpSpPr/>
        <p:nvPr/>
      </p:nvGrpSpPr>
      <p:grpSpPr>
        <a:xfrm>
          <a:off x="0" y="0"/>
          <a:ext cx="0" cy="0"/>
          <a:chOff x="0" y="0"/>
          <a:chExt cx="0" cy="0"/>
        </a:xfrm>
      </p:grpSpPr>
      <p:sp>
        <p:nvSpPr>
          <p:cNvPr id="162" name="Google Shape;162;p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4" name="Google Shape;164;p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5" name="Google Shape;165;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1068275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Пустой слайд" type="blank">
  <p:cSld name="Пустой слайд">
    <p:spTree>
      <p:nvGrpSpPr>
        <p:cNvPr id="1" name="Shape 166"/>
        <p:cNvGrpSpPr/>
        <p:nvPr/>
      </p:nvGrpSpPr>
      <p:grpSpPr>
        <a:xfrm>
          <a:off x="0" y="0"/>
          <a:ext cx="0" cy="0"/>
          <a:chOff x="0" y="0"/>
          <a:chExt cx="0" cy="0"/>
        </a:xfrm>
      </p:grpSpPr>
      <p:sp>
        <p:nvSpPr>
          <p:cNvPr id="167" name="Google Shape;167;p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8" name="Google Shape;168;p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9" name="Google Shape;169;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647127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Титульный слайд">
  <p:cSld name="1_Титульный слайд">
    <p:spTree>
      <p:nvGrpSpPr>
        <p:cNvPr id="1" name="Shape 188"/>
        <p:cNvGrpSpPr/>
        <p:nvPr/>
      </p:nvGrpSpPr>
      <p:grpSpPr>
        <a:xfrm>
          <a:off x="0" y="0"/>
          <a:ext cx="0" cy="0"/>
          <a:chOff x="0" y="0"/>
          <a:chExt cx="0" cy="0"/>
        </a:xfrm>
      </p:grpSpPr>
    </p:spTree>
    <p:extLst>
      <p:ext uri="{BB962C8B-B14F-4D97-AF65-F5344CB8AC3E}">
        <p14:creationId xmlns:p14="http://schemas.microsoft.com/office/powerpoint/2010/main" val="306441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86BAD20-9F35-436B-BC8E-E2EB9F58F6A6}" type="datetimeFigureOut">
              <a:rPr lang="ru-RU" smtClean="0"/>
              <a:t>07.07.2020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981B28C-924A-40AA-AA92-EAE97E8CDC02}" type="slidenum">
              <a:rPr lang="ru-RU" smtClean="0"/>
              <a:t>‹#›</a:t>
            </a:fld>
            <a:endParaRPr lang="ru-RU" dirty="0"/>
          </a:p>
        </p:txBody>
      </p:sp>
    </p:spTree>
    <p:extLst>
      <p:ext uri="{BB962C8B-B14F-4D97-AF65-F5344CB8AC3E}">
        <p14:creationId xmlns:p14="http://schemas.microsoft.com/office/powerpoint/2010/main" val="3738653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Заголовок раздела">
    <p:spTree>
      <p:nvGrpSpPr>
        <p:cNvPr id="1" name="Shape 195"/>
        <p:cNvGrpSpPr/>
        <p:nvPr/>
      </p:nvGrpSpPr>
      <p:grpSpPr>
        <a:xfrm>
          <a:off x="0" y="0"/>
          <a:ext cx="0" cy="0"/>
          <a:chOff x="0" y="0"/>
          <a:chExt cx="0" cy="0"/>
        </a:xfrm>
      </p:grpSpPr>
      <p:sp>
        <p:nvSpPr>
          <p:cNvPr id="196" name="Google Shape;196;p4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4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8" name="Google Shape;198;p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9" name="Google Shape;199;p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0" name="Google Shape;200;p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72691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Два объекта" type="twoObj">
  <p:cSld name="Два объекта">
    <p:spTree>
      <p:nvGrpSpPr>
        <p:cNvPr id="1" name="Shape 201"/>
        <p:cNvGrpSpPr/>
        <p:nvPr/>
      </p:nvGrpSpPr>
      <p:grpSpPr>
        <a:xfrm>
          <a:off x="0" y="0"/>
          <a:ext cx="0" cy="0"/>
          <a:chOff x="0" y="0"/>
          <a:chExt cx="0" cy="0"/>
        </a:xfrm>
      </p:grpSpPr>
      <p:sp>
        <p:nvSpPr>
          <p:cNvPr id="202" name="Google Shape;202;p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4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4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4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6" name="Google Shape;206;p4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7" name="Google Shape;207;p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3370319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Сравнение" type="twoTxTwoObj">
  <p:cSld name="Сравнение">
    <p:spTree>
      <p:nvGrpSpPr>
        <p:cNvPr id="1" name="Shape 208"/>
        <p:cNvGrpSpPr/>
        <p:nvPr/>
      </p:nvGrpSpPr>
      <p:grpSpPr>
        <a:xfrm>
          <a:off x="0" y="0"/>
          <a:ext cx="0" cy="0"/>
          <a:chOff x="0" y="0"/>
          <a:chExt cx="0" cy="0"/>
        </a:xfrm>
      </p:grpSpPr>
      <p:sp>
        <p:nvSpPr>
          <p:cNvPr id="209" name="Google Shape;209;p4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4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1" name="Google Shape;211;p4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4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3" name="Google Shape;213;p4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5" name="Google Shape;215;p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6" name="Google Shape;216;p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3821328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Объект с подписью">
    <p:spTree>
      <p:nvGrpSpPr>
        <p:cNvPr id="1" name="Shape 217"/>
        <p:cNvGrpSpPr/>
        <p:nvPr/>
      </p:nvGrpSpPr>
      <p:grpSpPr>
        <a:xfrm>
          <a:off x="0" y="0"/>
          <a:ext cx="0" cy="0"/>
          <a:chOff x="0" y="0"/>
          <a:chExt cx="0" cy="0"/>
        </a:xfrm>
      </p:grpSpPr>
      <p:sp>
        <p:nvSpPr>
          <p:cNvPr id="218" name="Google Shape;218;p4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4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0" name="Google Shape;220;p4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1" name="Google Shape;221;p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2" name="Google Shape;222;p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3" name="Google Shape;223;p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39879833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Рисунок с подписью">
    <p:spTree>
      <p:nvGrpSpPr>
        <p:cNvPr id="1" name="Shape 224"/>
        <p:cNvGrpSpPr/>
        <p:nvPr/>
      </p:nvGrpSpPr>
      <p:grpSpPr>
        <a:xfrm>
          <a:off x="0" y="0"/>
          <a:ext cx="0" cy="0"/>
          <a:chOff x="0" y="0"/>
          <a:chExt cx="0" cy="0"/>
        </a:xfrm>
      </p:grpSpPr>
      <p:sp>
        <p:nvSpPr>
          <p:cNvPr id="225" name="Google Shape;225;p4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46"/>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227" name="Google Shape;227;p4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8" name="Google Shape;228;p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9" name="Google Shape;229;p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0" name="Google Shape;230;p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2332711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Заголовок и вертикальный текст">
    <p:spTree>
      <p:nvGrpSpPr>
        <p:cNvPr id="1" name="Shape 231"/>
        <p:cNvGrpSpPr/>
        <p:nvPr/>
      </p:nvGrpSpPr>
      <p:grpSpPr>
        <a:xfrm>
          <a:off x="0" y="0"/>
          <a:ext cx="0" cy="0"/>
          <a:chOff x="0" y="0"/>
          <a:chExt cx="0" cy="0"/>
        </a:xfrm>
      </p:grpSpPr>
      <p:sp>
        <p:nvSpPr>
          <p:cNvPr id="232" name="Google Shape;232;p4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4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5" name="Google Shape;235;p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6" name="Google Shape;236;p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3087977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Вертикальный заголовок и текст">
    <p:spTree>
      <p:nvGrpSpPr>
        <p:cNvPr id="1" name="Shape 237"/>
        <p:cNvGrpSpPr/>
        <p:nvPr/>
      </p:nvGrpSpPr>
      <p:grpSpPr>
        <a:xfrm>
          <a:off x="0" y="0"/>
          <a:ext cx="0" cy="0"/>
          <a:chOff x="0" y="0"/>
          <a:chExt cx="0" cy="0"/>
        </a:xfrm>
      </p:grpSpPr>
      <p:sp>
        <p:nvSpPr>
          <p:cNvPr id="238" name="Google Shape;238;p4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4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1" name="Google Shape;241;p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2" name="Google Shape;242;p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3050122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243"/>
        <p:cNvGrpSpPr/>
        <p:nvPr/>
      </p:nvGrpSpPr>
      <p:grpSpPr>
        <a:xfrm>
          <a:off x="0" y="0"/>
          <a:ext cx="0" cy="0"/>
          <a:chOff x="0" y="0"/>
          <a:chExt cx="0" cy="0"/>
        </a:xfrm>
      </p:grpSpPr>
      <p:sp>
        <p:nvSpPr>
          <p:cNvPr id="244" name="Google Shape;244;p49"/>
          <p:cNvSpPr txBox="1">
            <a:spLocks noGrp="1"/>
          </p:cNvSpPr>
          <p:nvPr>
            <p:ph type="ctrTitle"/>
          </p:nvPr>
        </p:nvSpPr>
        <p:spPr>
          <a:xfrm>
            <a:off x="914400" y="2125982"/>
            <a:ext cx="10363200" cy="2769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49"/>
          <p:cNvSpPr txBox="1">
            <a:spLocks noGrp="1"/>
          </p:cNvSpPr>
          <p:nvPr>
            <p:ph type="subTitle" idx="1"/>
          </p:nvPr>
        </p:nvSpPr>
        <p:spPr>
          <a:xfrm>
            <a:off x="1828800" y="3840482"/>
            <a:ext cx="8534400" cy="246300"/>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SzPts val="2800"/>
              <a:buNone/>
              <a:defRPr/>
            </a:lvl1pPr>
            <a:lvl2pPr lvl="1" algn="l">
              <a:lnSpc>
                <a:spcPct val="90000"/>
              </a:lnSpc>
              <a:spcBef>
                <a:spcPts val="500"/>
              </a:spcBef>
              <a:spcAft>
                <a:spcPts val="0"/>
              </a:spcAft>
              <a:buSzPts val="2400"/>
              <a:buNone/>
              <a:defRPr/>
            </a:lvl2pPr>
            <a:lvl3pPr lvl="2" algn="l">
              <a:lnSpc>
                <a:spcPct val="90000"/>
              </a:lnSpc>
              <a:spcBef>
                <a:spcPts val="500"/>
              </a:spcBef>
              <a:spcAft>
                <a:spcPts val="0"/>
              </a:spcAft>
              <a:buSzPts val="2000"/>
              <a:buNone/>
              <a:defRPr/>
            </a:lvl3pPr>
            <a:lvl4pPr lvl="3" algn="l">
              <a:lnSpc>
                <a:spcPct val="90000"/>
              </a:lnSpc>
              <a:spcBef>
                <a:spcPts val="500"/>
              </a:spcBef>
              <a:spcAft>
                <a:spcPts val="0"/>
              </a:spcAft>
              <a:buSzPts val="1800"/>
              <a:buNone/>
              <a:defRPr/>
            </a:lvl4pPr>
            <a:lvl5pPr lvl="4" algn="l">
              <a:lnSpc>
                <a:spcPct val="90000"/>
              </a:lnSpc>
              <a:spcBef>
                <a:spcPts val="500"/>
              </a:spcBef>
              <a:spcAft>
                <a:spcPts val="0"/>
              </a:spcAft>
              <a:buSzPts val="1800"/>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a:endParaRPr/>
          </a:p>
        </p:txBody>
      </p:sp>
      <p:sp>
        <p:nvSpPr>
          <p:cNvPr id="246" name="Google Shape;246;p49"/>
          <p:cNvSpPr txBox="1">
            <a:spLocks noGrp="1"/>
          </p:cNvSpPr>
          <p:nvPr>
            <p:ph type="ftr" idx="11"/>
          </p:nvPr>
        </p:nvSpPr>
        <p:spPr>
          <a:xfrm>
            <a:off x="4145280" y="6377942"/>
            <a:ext cx="3901500" cy="27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7" name="Google Shape;247;p49"/>
          <p:cNvSpPr txBox="1">
            <a:spLocks noGrp="1"/>
          </p:cNvSpPr>
          <p:nvPr>
            <p:ph type="dt" idx="10"/>
          </p:nvPr>
        </p:nvSpPr>
        <p:spPr>
          <a:xfrm>
            <a:off x="609600" y="6377942"/>
            <a:ext cx="2804100" cy="276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8" name="Google Shape;248;p49"/>
          <p:cNvSpPr txBox="1">
            <a:spLocks noGrp="1"/>
          </p:cNvSpPr>
          <p:nvPr>
            <p:ph type="sldNum" idx="12"/>
          </p:nvPr>
        </p:nvSpPr>
        <p:spPr>
          <a:xfrm>
            <a:off x="8778240" y="6377942"/>
            <a:ext cx="2804100" cy="2769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fld id="{00000000-1234-1234-1234-123412341234}" type="slidenum">
              <a:rPr lang="ru-RU"/>
              <a:pPr/>
              <a:t>‹#›</a:t>
            </a:fld>
            <a:endParaRPr dirty="0"/>
          </a:p>
        </p:txBody>
      </p:sp>
    </p:spTree>
    <p:extLst>
      <p:ext uri="{BB962C8B-B14F-4D97-AF65-F5344CB8AC3E}">
        <p14:creationId xmlns:p14="http://schemas.microsoft.com/office/powerpoint/2010/main" val="157167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86BAD20-9F35-436B-BC8E-E2EB9F58F6A6}" type="datetimeFigureOut">
              <a:rPr lang="ru-RU" smtClean="0"/>
              <a:t>07.07.2020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981B28C-924A-40AA-AA92-EAE97E8CDC02}" type="slidenum">
              <a:rPr lang="ru-RU" smtClean="0"/>
              <a:t>‹#›</a:t>
            </a:fld>
            <a:endParaRPr lang="ru-RU" dirty="0"/>
          </a:p>
        </p:txBody>
      </p:sp>
    </p:spTree>
    <p:extLst>
      <p:ext uri="{BB962C8B-B14F-4D97-AF65-F5344CB8AC3E}">
        <p14:creationId xmlns:p14="http://schemas.microsoft.com/office/powerpoint/2010/main" val="328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86BAD20-9F35-436B-BC8E-E2EB9F58F6A6}" type="datetimeFigureOut">
              <a:rPr lang="ru-RU" smtClean="0"/>
              <a:t>07.07.2020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981B28C-924A-40AA-AA92-EAE97E8CDC02}" type="slidenum">
              <a:rPr lang="ru-RU" smtClean="0"/>
              <a:t>‹#›</a:t>
            </a:fld>
            <a:endParaRPr lang="ru-RU" dirty="0"/>
          </a:p>
        </p:txBody>
      </p:sp>
    </p:spTree>
    <p:extLst>
      <p:ext uri="{BB962C8B-B14F-4D97-AF65-F5344CB8AC3E}">
        <p14:creationId xmlns:p14="http://schemas.microsoft.com/office/powerpoint/2010/main" val="147613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86BAD20-9F35-436B-BC8E-E2EB9F58F6A6}" type="datetimeFigureOut">
              <a:rPr lang="ru-RU" smtClean="0"/>
              <a:t>07.07.2020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981B28C-924A-40AA-AA92-EAE97E8CDC02}" type="slidenum">
              <a:rPr lang="ru-RU" smtClean="0"/>
              <a:t>‹#›</a:t>
            </a:fld>
            <a:endParaRPr lang="ru-RU" dirty="0"/>
          </a:p>
        </p:txBody>
      </p:sp>
    </p:spTree>
    <p:extLst>
      <p:ext uri="{BB962C8B-B14F-4D97-AF65-F5344CB8AC3E}">
        <p14:creationId xmlns:p14="http://schemas.microsoft.com/office/powerpoint/2010/main" val="45251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6BAD20-9F35-436B-BC8E-E2EB9F58F6A6}" type="datetimeFigureOut">
              <a:rPr lang="ru-RU" smtClean="0"/>
              <a:t>07.07.2020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981B28C-924A-40AA-AA92-EAE97E8CDC02}" type="slidenum">
              <a:rPr lang="ru-RU" smtClean="0"/>
              <a:t>‹#›</a:t>
            </a:fld>
            <a:endParaRPr lang="ru-RU" dirty="0"/>
          </a:p>
        </p:txBody>
      </p:sp>
    </p:spTree>
    <p:extLst>
      <p:ext uri="{BB962C8B-B14F-4D97-AF65-F5344CB8AC3E}">
        <p14:creationId xmlns:p14="http://schemas.microsoft.com/office/powerpoint/2010/main" val="2035932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86BAD20-9F35-436B-BC8E-E2EB9F58F6A6}" type="datetimeFigureOut">
              <a:rPr lang="ru-RU" smtClean="0"/>
              <a:t>07.07.2020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981B28C-924A-40AA-AA92-EAE97E8CDC02}" type="slidenum">
              <a:rPr lang="ru-RU" smtClean="0"/>
              <a:t>‹#›</a:t>
            </a:fld>
            <a:endParaRPr lang="ru-RU" dirty="0"/>
          </a:p>
        </p:txBody>
      </p:sp>
    </p:spTree>
    <p:extLst>
      <p:ext uri="{BB962C8B-B14F-4D97-AF65-F5344CB8AC3E}">
        <p14:creationId xmlns:p14="http://schemas.microsoft.com/office/powerpoint/2010/main" val="422251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86BAD20-9F35-436B-BC8E-E2EB9F58F6A6}" type="datetimeFigureOut">
              <a:rPr lang="ru-RU" smtClean="0"/>
              <a:t>07.07.2020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981B28C-924A-40AA-AA92-EAE97E8CDC02}" type="slidenum">
              <a:rPr lang="ru-RU" smtClean="0"/>
              <a:t>‹#›</a:t>
            </a:fld>
            <a:endParaRPr lang="ru-RU" dirty="0"/>
          </a:p>
        </p:txBody>
      </p:sp>
    </p:spTree>
    <p:extLst>
      <p:ext uri="{BB962C8B-B14F-4D97-AF65-F5344CB8AC3E}">
        <p14:creationId xmlns:p14="http://schemas.microsoft.com/office/powerpoint/2010/main" val="79808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BAD20-9F35-436B-BC8E-E2EB9F58F6A6}" type="datetimeFigureOut">
              <a:rPr lang="ru-RU" smtClean="0"/>
              <a:t>07.07.2020</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1B28C-924A-40AA-AA92-EAE97E8CDC02}" type="slidenum">
              <a:rPr lang="ru-RU" smtClean="0"/>
              <a:t>‹#›</a:t>
            </a:fld>
            <a:endParaRPr lang="ru-RU" dirty="0"/>
          </a:p>
        </p:txBody>
      </p:sp>
    </p:spTree>
    <p:extLst>
      <p:ext uri="{BB962C8B-B14F-4D97-AF65-F5344CB8AC3E}">
        <p14:creationId xmlns:p14="http://schemas.microsoft.com/office/powerpoint/2010/main" val="1358634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p3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dirty="0"/>
          </a:p>
        </p:txBody>
      </p:sp>
      <p:sp>
        <p:nvSpPr>
          <p:cNvPr id="159" name="Google Shape;159;p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dirty="0"/>
          </a:p>
        </p:txBody>
      </p:sp>
      <p:sp>
        <p:nvSpPr>
          <p:cNvPr id="160" name="Google Shape;160;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kern="0"/>
              <a:pPr/>
              <a:t>‹#›</a:t>
            </a:fld>
            <a:endParaRPr kern="0" dirty="0"/>
          </a:p>
        </p:txBody>
      </p:sp>
    </p:spTree>
    <p:extLst>
      <p:ext uri="{BB962C8B-B14F-4D97-AF65-F5344CB8AC3E}">
        <p14:creationId xmlns:p14="http://schemas.microsoft.com/office/powerpoint/2010/main" val="3705046252"/>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p3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dirty="0"/>
          </a:p>
        </p:txBody>
      </p:sp>
      <p:sp>
        <p:nvSpPr>
          <p:cNvPr id="159" name="Google Shape;159;p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dirty="0"/>
          </a:p>
        </p:txBody>
      </p:sp>
      <p:sp>
        <p:nvSpPr>
          <p:cNvPr id="160" name="Google Shape;160;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ru-RU" kern="0"/>
              <a:pPr/>
              <a:t>‹#›</a:t>
            </a:fld>
            <a:endParaRPr kern="0" dirty="0"/>
          </a:p>
        </p:txBody>
      </p:sp>
    </p:spTree>
    <p:extLst>
      <p:ext uri="{BB962C8B-B14F-4D97-AF65-F5344CB8AC3E}">
        <p14:creationId xmlns:p14="http://schemas.microsoft.com/office/powerpoint/2010/main" val="2175918902"/>
      </p:ext>
    </p:extLst>
  </p:cSld>
  <p:clrMap bg1="lt1" tx1="dk1" bg2="dk2" tx2="lt2" accent1="accent1" accent2="accent2" accent3="accent3" accent4="accent4" accent5="accent5" accent6="accent6" hlink="hlink" folHlink="folHlink"/>
  <p:sldLayoutIdLst>
    <p:sldLayoutId id="2147483711" r:id="rId1"/>
    <p:sldLayoutId id="2147483712" r:id="rId2"/>
    <p:sldLayoutId id="2147483716"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hyperlink" Target="consultantplus://offline/ref=CA4B67EAC8078578775836969E988B52246F6C01F52E27FEEAE5A55C1C321C12260AB32C46BE604Ek2UEM" TargetMode="External"/><Relationship Id="rId2" Type="http://schemas.openxmlformats.org/officeDocument/2006/relationships/image" Target="../media/image2.png"/><Relationship Id="rId1" Type="http://schemas.openxmlformats.org/officeDocument/2006/relationships/slideLayout" Target="../slideLayouts/slideLayout28.xml"/><Relationship Id="rId5" Type="http://schemas.openxmlformats.org/officeDocument/2006/relationships/hyperlink" Target="consultantplus://offline/ref=CA4B67EAC8078578775836969E988B52246F6C01F52E27FEEAE5A55C1C321C12260AB32C46BD664Dk2U6M" TargetMode="External"/><Relationship Id="rId4" Type="http://schemas.openxmlformats.org/officeDocument/2006/relationships/hyperlink" Target="consultantplus://offline/ref=CA4B67EAC8078578775836969E988B52246F6C01F52E27FEEAE5A55C1C321C12260AB32C46BD664Dk2UB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consultantplus://offline/ref=CA4B67EAC8078578775836969E988B52246F6C01F52E27FEEAE5A55C1C321C12260AB32C46BD674Ck2UAM" TargetMode="External"/><Relationship Id="rId13" Type="http://schemas.openxmlformats.org/officeDocument/2006/relationships/hyperlink" Target="consultantplus://offline/ref=CA4B67EAC8078578775836969E988B52246F6C01F52E27FEEAE5A55C1C321C12260AB32C46BD6E48k2UBM" TargetMode="External"/><Relationship Id="rId18" Type="http://schemas.openxmlformats.org/officeDocument/2006/relationships/hyperlink" Target="consultantplus://offline/ref=CA4B67EAC8078578775836969E988B52246F6C01F52E27FEEAE5A55C1C321C12260AB32C46BD6F4Dk2UFM" TargetMode="External"/><Relationship Id="rId3" Type="http://schemas.openxmlformats.org/officeDocument/2006/relationships/hyperlink" Target="consultantplus://offline/ref=CA4B67EAC8078578775836969E988B52246F6C01F52E27FEEAE5A55C1C321C12260AB32C44B4k6U4M" TargetMode="External"/><Relationship Id="rId21" Type="http://schemas.openxmlformats.org/officeDocument/2006/relationships/hyperlink" Target="consultantplus://offline/ref=CA4B67EAC8078578775836969E988B52246F6C01F52E27FEEAE5A55C1C321C12260AB32C46BD6F4Ck2U6M" TargetMode="External"/><Relationship Id="rId7" Type="http://schemas.openxmlformats.org/officeDocument/2006/relationships/hyperlink" Target="consultantplus://offline/ref=CA4B67EAC8078578775836969E988B52246F6C01F52E27FEEAE5A55C1C321C12260AB32C46BD674Ek2UDM" TargetMode="External"/><Relationship Id="rId12" Type="http://schemas.openxmlformats.org/officeDocument/2006/relationships/hyperlink" Target="consultantplus://offline/ref=CA4B67EAC8078578775836969E988B52246F6C01F52E27FEEAE5A55C1C321C12260AB32C46BD6E49k2UCM" TargetMode="External"/><Relationship Id="rId17" Type="http://schemas.openxmlformats.org/officeDocument/2006/relationships/hyperlink" Target="consultantplus://offline/ref=CA4B67EAC8078578775836969E988B52246F6C01F52E27FEEAE5A55C1C321C12260AB3294FkBU4M" TargetMode="External"/><Relationship Id="rId2" Type="http://schemas.openxmlformats.org/officeDocument/2006/relationships/image" Target="../media/image2.png"/><Relationship Id="rId16" Type="http://schemas.openxmlformats.org/officeDocument/2006/relationships/hyperlink" Target="consultantplus://offline/ref=CA4B67EAC8078578775836969E988B52246F6C01F52E27FEEAE5A55C1C321C12260AB3294EkBU8M" TargetMode="External"/><Relationship Id="rId20" Type="http://schemas.openxmlformats.org/officeDocument/2006/relationships/hyperlink" Target="consultantplus://offline/ref=CA4B67EAC8078578775836969E988B52246F6C01F52E27FEEAE5A55C1C321C12260AB32C46BD6F4Ck2U9M" TargetMode="External"/><Relationship Id="rId1" Type="http://schemas.openxmlformats.org/officeDocument/2006/relationships/slideLayout" Target="../slideLayouts/slideLayout28.xml"/><Relationship Id="rId6" Type="http://schemas.openxmlformats.org/officeDocument/2006/relationships/hyperlink" Target="consultantplus://offline/ref=CA4B67EAC8078578775836969E988B52246F6C01F52E27FEEAE5A55C1C321C12260AB32Bk4U7M" TargetMode="External"/><Relationship Id="rId11" Type="http://schemas.openxmlformats.org/officeDocument/2006/relationships/hyperlink" Target="consultantplus://offline/ref=CA4B67EAC8078578775836969E988B52246F6C01F52E27FEEAE5A55C1C321C12260AB32C46kBU5M" TargetMode="External"/><Relationship Id="rId24" Type="http://schemas.openxmlformats.org/officeDocument/2006/relationships/hyperlink" Target="consultantplus://offline/ref=CA4B67EAC8078578775836969E988B52246F6C01F52E27FEEAE5A55C1C321C12260AB32C46BE664Ek2UFM" TargetMode="External"/><Relationship Id="rId5" Type="http://schemas.openxmlformats.org/officeDocument/2006/relationships/hyperlink" Target="consultantplus://offline/ref=CA4B67EAC8078578775836969E988B52246F6C01F52E27FEEAE5A55C1C321C12260AB32C46BD6647k2U9M" TargetMode="External"/><Relationship Id="rId15" Type="http://schemas.openxmlformats.org/officeDocument/2006/relationships/hyperlink" Target="consultantplus://offline/ref=CA4B67EAC8078578775836969E988B52246F6C01F52E27FEEAE5A55C1C321C12260AB32940kBUAM" TargetMode="External"/><Relationship Id="rId23" Type="http://schemas.openxmlformats.org/officeDocument/2006/relationships/hyperlink" Target="consultantplus://offline/ref=CA4B67EAC8078578775836969E988B52246F6C01F52E27FEEAE5A55C1C321C12260AB32C46BF674Fk2UCM" TargetMode="External"/><Relationship Id="rId10" Type="http://schemas.openxmlformats.org/officeDocument/2006/relationships/hyperlink" Target="consultantplus://offline/ref=CA4B67EAC8078578775836969E988B52246F6C01F52E27FEEAE5A55C1C321C12260AB32943kBUCM" TargetMode="External"/><Relationship Id="rId19" Type="http://schemas.openxmlformats.org/officeDocument/2006/relationships/hyperlink" Target="consultantplus://offline/ref=CA4B67EAC8078578775836969E988B52246F6C01F52E27FEEAE5A55C1C321C12260AB32C46BD6F4Dk2U6M" TargetMode="External"/><Relationship Id="rId4" Type="http://schemas.openxmlformats.org/officeDocument/2006/relationships/hyperlink" Target="consultantplus://offline/ref=CA4B67EAC8078578775836969E988B52246F6C01F52E27FEEAE5A55C1C321C12260AB32C44B5k6U0M" TargetMode="External"/><Relationship Id="rId9" Type="http://schemas.openxmlformats.org/officeDocument/2006/relationships/hyperlink" Target="consultantplus://offline/ref=CA4B67EAC8078578775836969E988B52246F6C01F52E27FEEAE5A55C1C321C12260AB32C46BD6448k2UFM" TargetMode="External"/><Relationship Id="rId14" Type="http://schemas.openxmlformats.org/officeDocument/2006/relationships/hyperlink" Target="consultantplus://offline/ref=CA4B67EAC8078578775836969E988B52246F6C01F52E27FEEAE5A55C1C321C12260AB32C46BD6E46k2U8M" TargetMode="External"/><Relationship Id="rId22" Type="http://schemas.openxmlformats.org/officeDocument/2006/relationships/hyperlink" Target="consultantplus://offline/ref=CA4B67EAC8078578775836969E988B52246F6C01F52E27FEEAE5A55C1C321C12260AB32C46BD6F48k2UAM"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hyperlink" Target="consultantplus://offline/ref=071F333954BBEA05B446436B5F0B92AB3330ED1FD2DCD16EEA5FB05FE023587FA20BE975AA4BE11248vCG" TargetMode="External"/><Relationship Id="rId3" Type="http://schemas.openxmlformats.org/officeDocument/2006/relationships/hyperlink" Target="consultantplus://offline/ref=071F333954BBEA05B446436B5F0B92AB3330ED1FD2DCD16EEA5FB05FE023587FA20BE97D4AvAG" TargetMode="External"/><Relationship Id="rId7" Type="http://schemas.openxmlformats.org/officeDocument/2006/relationships/hyperlink" Target="consultantplus://offline/ref=071F333954BBEA05B446436B5F0B92AB3330ED1FD2DCD16EEA5FB05FE023587FA20BE975AD44vFG" TargetMode="External"/><Relationship Id="rId2" Type="http://schemas.openxmlformats.org/officeDocument/2006/relationships/image" Target="../media/image2.png"/><Relationship Id="rId1" Type="http://schemas.openxmlformats.org/officeDocument/2006/relationships/slideLayout" Target="../slideLayouts/slideLayout28.xml"/><Relationship Id="rId6" Type="http://schemas.openxmlformats.org/officeDocument/2006/relationships/hyperlink" Target="consultantplus://offline/ref=071F333954BBEA05B446436B5F0B92AB3330ED1FD2DCD16EEA5FB05FE023587FA20BE975A844vEG" TargetMode="External"/><Relationship Id="rId11" Type="http://schemas.openxmlformats.org/officeDocument/2006/relationships/hyperlink" Target="consultantplus://offline/ref=071F333954BBEA05B446436B5F0B92AB3330ED1FD2DCD16EEA5FB05FE023587FA20BE977AA434Ev5G" TargetMode="External"/><Relationship Id="rId5" Type="http://schemas.openxmlformats.org/officeDocument/2006/relationships/hyperlink" Target="consultantplus://offline/ref=071F333954BBEA05B446436B5F0B92AB3330ED1FD2DCD16EEA5FB05FE023587FA20BE975AB44vCG" TargetMode="External"/><Relationship Id="rId10" Type="http://schemas.openxmlformats.org/officeDocument/2006/relationships/hyperlink" Target="consultantplus://offline/ref=071F333954BBEA05B446436B5F0B92AB3330ED1FD2DCD16EEA5FB05FE023587FA20BE976AC494Ev5G" TargetMode="External"/><Relationship Id="rId4" Type="http://schemas.openxmlformats.org/officeDocument/2006/relationships/hyperlink" Target="consultantplus://offline/ref=071F333954BBEA05B446436B5F0B92AB3330ED1FD2DCD16EEA5FB05FE023587FA20BE972AC44vFG" TargetMode="External"/><Relationship Id="rId9" Type="http://schemas.openxmlformats.org/officeDocument/2006/relationships/hyperlink" Target="consultantplus://offline/ref=071F333954BBEA05B446436B5F0B92AB3330ED1FD2DCD16EEA5FB05FE023587FA20BE976A8434Ev1G"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hyperlink" Target="consultantplus://offline/ref=D29B86C3108CEA636100CF7CE8EB15C2F576D4A230C4A27FABD122CE6E5FC4EDC716B1AF849722108E0A06684BE841981D1C09CDDD8A90F3lDkAL" TargetMode="External"/><Relationship Id="rId2" Type="http://schemas.openxmlformats.org/officeDocument/2006/relationships/image" Target="../media/image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1157;g7e118ccf70_7_0"/>
          <p:cNvPicPr preferRelativeResize="0"/>
          <p:nvPr/>
        </p:nvPicPr>
        <p:blipFill rotWithShape="1">
          <a:blip r:embed="rId3">
            <a:alphaModFix amt="94000"/>
          </a:blip>
          <a:srcRect t="14423" b="1521"/>
          <a:stretch/>
        </p:blipFill>
        <p:spPr>
          <a:xfrm>
            <a:off x="4350" y="0"/>
            <a:ext cx="12191174" cy="6858000"/>
          </a:xfrm>
          <a:prstGeom prst="rect">
            <a:avLst/>
          </a:prstGeom>
          <a:noFill/>
          <a:ln>
            <a:noFill/>
          </a:ln>
        </p:spPr>
      </p:pic>
      <p:sp>
        <p:nvSpPr>
          <p:cNvPr id="11" name="Google Shape;1158;g7e118ccf70_7_0"/>
          <p:cNvSpPr/>
          <p:nvPr/>
        </p:nvSpPr>
        <p:spPr>
          <a:xfrm>
            <a:off x="-6101" y="0"/>
            <a:ext cx="12207726" cy="6858000"/>
          </a:xfrm>
          <a:prstGeom prst="rect">
            <a:avLst/>
          </a:prstGeom>
          <a:solidFill>
            <a:srgbClr val="DDEAF6">
              <a:alpha val="5829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latin typeface="Arial"/>
              <a:cs typeface="Arial"/>
              <a:sym typeface="Arial"/>
            </a:endParaRPr>
          </a:p>
        </p:txBody>
      </p:sp>
      <p:sp>
        <p:nvSpPr>
          <p:cNvPr id="13" name="Google Shape;1158;g7e118ccf70_7_0"/>
          <p:cNvSpPr/>
          <p:nvPr/>
        </p:nvSpPr>
        <p:spPr>
          <a:xfrm>
            <a:off x="-6101" y="-17641"/>
            <a:ext cx="12201625" cy="997407"/>
          </a:xfrm>
          <a:prstGeom prst="rect">
            <a:avLst/>
          </a:prstGeom>
          <a:solidFill>
            <a:srgbClr val="DDEAF6">
              <a:alpha val="5829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latin typeface="Arial"/>
              <a:cs typeface="Arial"/>
              <a:sym typeface="Arial"/>
            </a:endParaRPr>
          </a:p>
        </p:txBody>
      </p:sp>
      <p:pic>
        <p:nvPicPr>
          <p:cNvPr id="6" name="Рисунок 1"/>
          <p:cNvPicPr>
            <a:picLocks noChangeAspect="1"/>
          </p:cNvPicPr>
          <p:nvPr/>
        </p:nvPicPr>
        <p:blipFill>
          <a:blip r:embed="rId4">
            <a:extLst>
              <a:ext uri="{28A0092B-C50C-407E-A947-70E740481C1C}">
                <a14:useLocalDpi xmlns:a14="http://schemas.microsoft.com/office/drawing/2010/main" val="0"/>
              </a:ext>
            </a:extLst>
          </a:blip>
          <a:srcRect r="76642" b="9442"/>
          <a:stretch>
            <a:fillRect/>
          </a:stretch>
        </p:blipFill>
        <p:spPr bwMode="auto">
          <a:xfrm>
            <a:off x="4350" y="-85993"/>
            <a:ext cx="1092651" cy="103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4035909" y="127119"/>
            <a:ext cx="41237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000" b="1" dirty="0">
                <a:solidFill>
                  <a:srgbClr val="004D86"/>
                </a:solidFill>
                <a:latin typeface="Calibri" pitchFamily="34" charset="0"/>
              </a:rPr>
              <a:t>МИНИСТЕРСТВО ОБРАЗОВАНИЯ </a:t>
            </a:r>
            <a:br>
              <a:rPr lang="ru-RU" altLang="ru-RU" sz="2000" b="1" dirty="0">
                <a:solidFill>
                  <a:srgbClr val="004D86"/>
                </a:solidFill>
                <a:latin typeface="Calibri" pitchFamily="34" charset="0"/>
              </a:rPr>
            </a:br>
            <a:r>
              <a:rPr lang="ru-RU" altLang="ru-RU" sz="2000" b="1" dirty="0">
                <a:solidFill>
                  <a:srgbClr val="004D86"/>
                </a:solidFill>
                <a:latin typeface="Calibri" pitchFamily="34" charset="0"/>
              </a:rPr>
              <a:t>И НАУКИ АЛТАЙСКОГО КРАЯ</a:t>
            </a:r>
          </a:p>
        </p:txBody>
      </p:sp>
      <p:sp>
        <p:nvSpPr>
          <p:cNvPr id="8" name="Прямоугольник 7"/>
          <p:cNvSpPr/>
          <p:nvPr/>
        </p:nvSpPr>
        <p:spPr>
          <a:xfrm>
            <a:off x="-6101" y="6431624"/>
            <a:ext cx="12192000" cy="45719"/>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prstClr val="white"/>
              </a:solidFill>
            </a:endParaRPr>
          </a:p>
        </p:txBody>
      </p:sp>
      <p:pic>
        <p:nvPicPr>
          <p:cNvPr id="12" name="Google Shape;258;p52"/>
          <p:cNvPicPr preferRelativeResize="0"/>
          <p:nvPr/>
        </p:nvPicPr>
        <p:blipFill rotWithShape="1">
          <a:blip r:embed="rId5">
            <a:alphaModFix/>
          </a:blip>
          <a:srcRect/>
          <a:stretch/>
        </p:blipFill>
        <p:spPr>
          <a:xfrm>
            <a:off x="4029808" y="710301"/>
            <a:ext cx="3794337" cy="2890580"/>
          </a:xfrm>
          <a:prstGeom prst="rect">
            <a:avLst/>
          </a:prstGeom>
          <a:noFill/>
          <a:ln>
            <a:noFill/>
          </a:ln>
        </p:spPr>
      </p:pic>
      <p:sp>
        <p:nvSpPr>
          <p:cNvPr id="3" name="Заголовок 2"/>
          <p:cNvSpPr>
            <a:spLocks noGrp="1"/>
          </p:cNvSpPr>
          <p:nvPr>
            <p:ph type="ctrTitle"/>
          </p:nvPr>
        </p:nvSpPr>
        <p:spPr>
          <a:xfrm>
            <a:off x="732313" y="3702871"/>
            <a:ext cx="10389325" cy="2348096"/>
          </a:xfrm>
        </p:spPr>
        <p:txBody>
          <a:bodyPr>
            <a:noAutofit/>
          </a:bodyPr>
          <a:lstStyle/>
          <a:p>
            <a:r>
              <a:rPr lang="ru-RU" sz="2000" b="1" dirty="0" smtClean="0">
                <a:effectLst>
                  <a:outerShdw blurRad="38100" dist="38100" dir="2700000" algn="tl">
                    <a:srgbClr val="000000">
                      <a:alpha val="43137"/>
                    </a:srgbClr>
                  </a:outerShdw>
                </a:effectLst>
                <a:latin typeface="Roboto Light"/>
                <a:cs typeface="Times New Roman" panose="02020603050405020304" pitchFamily="18" charset="0"/>
              </a:rPr>
              <a:t/>
            </a:r>
            <a:br>
              <a:rPr lang="ru-RU" sz="2000" b="1" dirty="0" smtClean="0">
                <a:effectLst>
                  <a:outerShdw blurRad="38100" dist="38100" dir="2700000" algn="tl">
                    <a:srgbClr val="000000">
                      <a:alpha val="43137"/>
                    </a:srgbClr>
                  </a:outerShdw>
                </a:effectLst>
                <a:latin typeface="Roboto Light"/>
                <a:cs typeface="Times New Roman" panose="02020603050405020304" pitchFamily="18" charset="0"/>
              </a:rPr>
            </a:br>
            <a:r>
              <a:rPr lang="ru-RU" sz="2200" b="1" dirty="0" smtClean="0">
                <a:effectLst>
                  <a:outerShdw blurRad="38100" dist="38100" dir="2700000" algn="tl">
                    <a:srgbClr val="000000">
                      <a:alpha val="43137"/>
                    </a:srgbClr>
                  </a:outerShdw>
                </a:effectLst>
                <a:latin typeface="Roboto Light"/>
                <a:cs typeface="Times New Roman" panose="02020603050405020304" pitchFamily="18" charset="0"/>
              </a:rPr>
              <a:t>ПАМЯТКА</a:t>
            </a:r>
            <a:br>
              <a:rPr lang="ru-RU" sz="2200" b="1" dirty="0" smtClean="0">
                <a:effectLst>
                  <a:outerShdw blurRad="38100" dist="38100" dir="2700000" algn="tl">
                    <a:srgbClr val="000000">
                      <a:alpha val="43137"/>
                    </a:srgbClr>
                  </a:outerShdw>
                </a:effectLst>
                <a:latin typeface="Roboto Light"/>
                <a:cs typeface="Times New Roman" panose="02020603050405020304" pitchFamily="18" charset="0"/>
              </a:rPr>
            </a:br>
            <a:r>
              <a:rPr lang="ru-RU" sz="2200" b="1" dirty="0" smtClean="0">
                <a:effectLst>
                  <a:outerShdw blurRad="38100" dist="38100" dir="2700000" algn="tl">
                    <a:srgbClr val="000000">
                      <a:alpha val="43137"/>
                    </a:srgbClr>
                  </a:outerShdw>
                </a:effectLst>
                <a:latin typeface="Roboto Light"/>
                <a:cs typeface="Times New Roman" panose="02020603050405020304" pitchFamily="18" charset="0"/>
              </a:rPr>
              <a:t>об ограничениях, запретах и обязанностях работников организаций, </a:t>
            </a:r>
            <a:br>
              <a:rPr lang="ru-RU" sz="2200" b="1" dirty="0" smtClean="0">
                <a:effectLst>
                  <a:outerShdw blurRad="38100" dist="38100" dir="2700000" algn="tl">
                    <a:srgbClr val="000000">
                      <a:alpha val="43137"/>
                    </a:srgbClr>
                  </a:outerShdw>
                </a:effectLst>
                <a:latin typeface="Roboto Light"/>
                <a:cs typeface="Times New Roman" panose="02020603050405020304" pitchFamily="18" charset="0"/>
              </a:rPr>
            </a:br>
            <a:r>
              <a:rPr lang="ru-RU" sz="2200" b="1" dirty="0" smtClean="0">
                <a:effectLst>
                  <a:outerShdw blurRad="38100" dist="38100" dir="2700000" algn="tl">
                    <a:srgbClr val="000000">
                      <a:alpha val="43137"/>
                    </a:srgbClr>
                  </a:outerShdw>
                </a:effectLst>
                <a:latin typeface="Roboto Light"/>
                <a:cs typeface="Times New Roman" panose="02020603050405020304" pitchFamily="18" charset="0"/>
              </a:rPr>
              <a:t>находящихся в ведении Министерства образования и науки Алтайского, установленных в целях противодействия коррупции</a:t>
            </a:r>
            <a:r>
              <a:rPr lang="ru-RU" sz="2000" b="1" dirty="0" smtClean="0">
                <a:effectLst>
                  <a:outerShdw blurRad="38100" dist="38100" dir="2700000" algn="tl">
                    <a:srgbClr val="000000">
                      <a:alpha val="43137"/>
                    </a:srgbClr>
                  </a:outerShdw>
                </a:effectLst>
                <a:latin typeface="Roboto Light"/>
                <a:cs typeface="Times New Roman" panose="02020603050405020304" pitchFamily="18" charset="0"/>
              </a:rPr>
              <a:t/>
            </a:r>
            <a:br>
              <a:rPr lang="ru-RU" sz="2000" b="1" dirty="0" smtClean="0">
                <a:effectLst>
                  <a:outerShdw blurRad="38100" dist="38100" dir="2700000" algn="tl">
                    <a:srgbClr val="000000">
                      <a:alpha val="43137"/>
                    </a:srgbClr>
                  </a:outerShdw>
                </a:effectLst>
                <a:latin typeface="Roboto Light"/>
                <a:cs typeface="Times New Roman" panose="02020603050405020304" pitchFamily="18" charset="0"/>
              </a:rPr>
            </a:br>
            <a:r>
              <a:rPr lang="ru-RU" sz="2000" dirty="0">
                <a:effectLst>
                  <a:outerShdw blurRad="38100" dist="38100" dir="2700000" algn="tl">
                    <a:srgbClr val="000000">
                      <a:alpha val="43137"/>
                    </a:srgbClr>
                  </a:outerShdw>
                </a:effectLst>
                <a:latin typeface="Roboto Light"/>
                <a:cs typeface="Times New Roman" panose="02020603050405020304" pitchFamily="18" charset="0"/>
              </a:rPr>
              <a:t/>
            </a:r>
            <a:br>
              <a:rPr lang="ru-RU" sz="2000" dirty="0">
                <a:effectLst>
                  <a:outerShdw blurRad="38100" dist="38100" dir="2700000" algn="tl">
                    <a:srgbClr val="000000">
                      <a:alpha val="43137"/>
                    </a:srgbClr>
                  </a:outerShdw>
                </a:effectLst>
                <a:latin typeface="Roboto Light"/>
                <a:cs typeface="Times New Roman" panose="02020603050405020304" pitchFamily="18" charset="0"/>
              </a:rPr>
            </a:br>
            <a:r>
              <a:rPr lang="ru-RU" sz="1400" dirty="0" smtClean="0">
                <a:latin typeface="Times New Roman" panose="02020603050405020304" pitchFamily="18" charset="0"/>
                <a:ea typeface="Roboto Thin"/>
                <a:cs typeface="Times New Roman" panose="02020603050405020304" pitchFamily="18" charset="0"/>
                <a:sym typeface="Roboto Thin"/>
              </a:rPr>
              <a:t/>
            </a:r>
            <a:br>
              <a:rPr lang="ru-RU" sz="1400" dirty="0" smtClean="0">
                <a:latin typeface="Times New Roman" panose="02020603050405020304" pitchFamily="18" charset="0"/>
                <a:ea typeface="Roboto Thin"/>
                <a:cs typeface="Times New Roman" panose="02020603050405020304" pitchFamily="18" charset="0"/>
                <a:sym typeface="Roboto Thin"/>
              </a:rPr>
            </a:br>
            <a:endParaRPr lang="ru-RU" sz="1400" dirty="0">
              <a:latin typeface="Times New Roman" panose="02020603050405020304" pitchFamily="18" charset="0"/>
              <a:cs typeface="Times New Roman" panose="02020603050405020304" pitchFamily="18" charset="0"/>
            </a:endParaRPr>
          </a:p>
        </p:txBody>
      </p:sp>
      <p:sp>
        <p:nvSpPr>
          <p:cNvPr id="15" name="Заголовок 2"/>
          <p:cNvSpPr txBox="1">
            <a:spLocks/>
          </p:cNvSpPr>
          <p:nvPr/>
        </p:nvSpPr>
        <p:spPr>
          <a:xfrm>
            <a:off x="1006634" y="2148166"/>
            <a:ext cx="1632064" cy="3337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1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5217226" y="6484441"/>
            <a:ext cx="1419497" cy="369332"/>
          </a:xfrm>
          <a:prstGeom prst="rect">
            <a:avLst/>
          </a:prstGeom>
          <a:noFill/>
        </p:spPr>
        <p:txBody>
          <a:bodyPr wrap="square" rtlCol="0">
            <a:spAutoFit/>
          </a:bodyPr>
          <a:lstStyle/>
          <a:p>
            <a:pPr algn="ctr"/>
            <a:r>
              <a:rPr lang="ru-RU" b="1" dirty="0" smtClean="0">
                <a:latin typeface="Roboto Light"/>
                <a:cs typeface="Times New Roman" panose="02020603050405020304" pitchFamily="18" charset="0"/>
              </a:rPr>
              <a:t>2020 год</a:t>
            </a:r>
            <a:endParaRPr lang="ru-RU" b="1" dirty="0">
              <a:latin typeface="Roboto Light"/>
              <a:cs typeface="Times New Roman" panose="02020603050405020304" pitchFamily="18" charset="0"/>
            </a:endParaRPr>
          </a:p>
        </p:txBody>
      </p:sp>
    </p:spTree>
    <p:extLst>
      <p:ext uri="{BB962C8B-B14F-4D97-AF65-F5344CB8AC3E}">
        <p14:creationId xmlns:p14="http://schemas.microsoft.com/office/powerpoint/2010/main" val="364999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345479" y="406153"/>
            <a:ext cx="11451000" cy="606900"/>
          </a:xfrm>
          <a:prstGeom prst="rect">
            <a:avLst/>
          </a:prstGeom>
          <a:noFill/>
          <a:ln>
            <a:noFill/>
          </a:ln>
        </p:spPr>
        <p:txBody>
          <a:bodyPr spcFirstLastPara="1" wrap="square" lIns="91425" tIns="91425" rIns="91425" bIns="91425" anchor="t" anchorCtr="0">
            <a:noAutofit/>
          </a:bodyPr>
          <a:lstStyle/>
          <a:p>
            <a:pPr algn="ctr">
              <a:lnSpc>
                <a:spcPct val="90000"/>
              </a:lnSpc>
              <a:buClr>
                <a:srgbClr val="000000"/>
              </a:buClr>
              <a:buSzPts val="3200"/>
            </a:pPr>
            <a:r>
              <a:rPr lang="ru-RU" dirty="0">
                <a:latin typeface="Roboto Light"/>
              </a:rPr>
              <a:t>Ограничения, запреты и обязанности, установленные в отношении работников организаций, находящихся в ведении Министерства образования и науки Алтайского края</a:t>
            </a:r>
          </a:p>
          <a:p>
            <a:pPr algn="ctr">
              <a:lnSpc>
                <a:spcPct val="90000"/>
              </a:lnSpc>
              <a:buClr>
                <a:srgbClr val="000000"/>
              </a:buClr>
              <a:buSzPts val="3200"/>
              <a:buFont typeface="Arial"/>
              <a:buNone/>
            </a:pPr>
            <a:r>
              <a:rPr lang="ru-RU" sz="3200" dirty="0">
                <a:latin typeface="Roboto Light"/>
              </a:rPr>
              <a:t/>
            </a:r>
            <a:br>
              <a:rPr lang="ru-RU" sz="3200" dirty="0">
                <a:latin typeface="Roboto Light"/>
              </a:rPr>
            </a:br>
            <a:endParaRPr sz="3200" kern="0" dirty="0">
              <a:latin typeface="Roboto Light"/>
              <a:ea typeface="Roboto"/>
              <a:cs typeface="Roboto"/>
              <a:sym typeface="Roboto"/>
            </a:endParaRPr>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635513175"/>
              </p:ext>
            </p:extLst>
          </p:nvPr>
        </p:nvGraphicFramePr>
        <p:xfrm>
          <a:off x="177422" y="1511287"/>
          <a:ext cx="11832609" cy="5018707"/>
        </p:xfrm>
        <a:graphic>
          <a:graphicData uri="http://schemas.openxmlformats.org/drawingml/2006/table">
            <a:tbl>
              <a:tblPr firstRow="1" bandRow="1">
                <a:tableStyleId>{5C22544A-7EE6-4342-B048-85BDC9FD1C3A}</a:tableStyleId>
              </a:tblPr>
              <a:tblGrid>
                <a:gridCol w="3944203"/>
                <a:gridCol w="3944203"/>
                <a:gridCol w="3944203"/>
              </a:tblGrid>
              <a:tr h="668544">
                <a:tc>
                  <a:txBody>
                    <a:bodyPr/>
                    <a:lstStyle/>
                    <a:p>
                      <a:pPr algn="ctr"/>
                      <a:r>
                        <a:rPr lang="ru-RU" sz="1400" b="1" i="0" u="none" strike="noStrike" cap="none" dirty="0" smtClean="0">
                          <a:solidFill>
                            <a:schemeClr val="lt1"/>
                          </a:solidFill>
                          <a:effectLst/>
                          <a:latin typeface="+mn-lt"/>
                          <a:ea typeface="+mn-ea"/>
                          <a:cs typeface="+mn-cs"/>
                          <a:sym typeface="Arial"/>
                        </a:rPr>
                        <a:t>Содержание запрета/ограничения/обязанности</a:t>
                      </a:r>
                      <a:endParaRPr lang="ru-RU" dirty="0"/>
                    </a:p>
                  </a:txBody>
                  <a:tcPr/>
                </a:tc>
                <a:tc>
                  <a:txBody>
                    <a:bodyPr/>
                    <a:lstStyle/>
                    <a:p>
                      <a:pPr algn="ctr"/>
                      <a:r>
                        <a:rPr lang="ru-RU" sz="1400" b="1" i="0" u="none" strike="noStrike" cap="none" dirty="0" smtClean="0">
                          <a:solidFill>
                            <a:schemeClr val="lt1"/>
                          </a:solidFill>
                          <a:effectLst/>
                          <a:latin typeface="+mn-lt"/>
                          <a:ea typeface="+mn-ea"/>
                          <a:cs typeface="+mn-cs"/>
                          <a:sym typeface="Arial"/>
                        </a:rPr>
                        <a:t>Основание</a:t>
                      </a:r>
                      <a:endParaRPr lang="ru-RU" dirty="0"/>
                    </a:p>
                  </a:txBody>
                  <a:tcPr/>
                </a:tc>
                <a:tc>
                  <a:txBody>
                    <a:bodyPr/>
                    <a:lstStyle/>
                    <a:p>
                      <a:pPr algn="ctr"/>
                      <a:r>
                        <a:rPr lang="ru-RU" sz="1400" b="1" i="0" u="none" strike="noStrike" cap="none" dirty="0" smtClean="0">
                          <a:solidFill>
                            <a:schemeClr val="lt1"/>
                          </a:solidFill>
                          <a:effectLst/>
                          <a:latin typeface="+mn-lt"/>
                          <a:ea typeface="+mn-ea"/>
                          <a:cs typeface="+mn-cs"/>
                          <a:sym typeface="Arial"/>
                        </a:rPr>
                        <a:t>Необходимые действия </a:t>
                      </a:r>
                      <a:endParaRPr lang="ru-RU" dirty="0"/>
                    </a:p>
                  </a:txBody>
                  <a:tcPr/>
                </a:tc>
              </a:tr>
              <a:tr h="506526">
                <a:tc gridSpan="3">
                  <a:txBody>
                    <a:bodyPr/>
                    <a:lstStyle/>
                    <a:p>
                      <a:pPr algn="ctr"/>
                      <a:r>
                        <a:rPr lang="ru-RU" sz="1400" b="1" i="0" u="none" strike="noStrike" cap="none" dirty="0" smtClean="0">
                          <a:solidFill>
                            <a:schemeClr val="dk1"/>
                          </a:solidFill>
                          <a:effectLst/>
                          <a:latin typeface="+mn-lt"/>
                          <a:ea typeface="+mn-ea"/>
                          <a:cs typeface="+mn-cs"/>
                          <a:sym typeface="Arial"/>
                        </a:rPr>
                        <a:t>Урегулирование конфликта интересов</a:t>
                      </a:r>
                      <a:endParaRPr lang="ru-RU" dirty="0"/>
                    </a:p>
                  </a:txBody>
                  <a:tcPr/>
                </a:tc>
                <a:tc hMerge="1">
                  <a:txBody>
                    <a:bodyPr/>
                    <a:lstStyle/>
                    <a:p>
                      <a:endParaRPr lang="ru-RU" dirty="0"/>
                    </a:p>
                  </a:txBody>
                  <a:tcPr/>
                </a:tc>
                <a:tc hMerge="1">
                  <a:txBody>
                    <a:bodyPr/>
                    <a:lstStyle/>
                    <a:p>
                      <a:endParaRPr lang="ru-RU" dirty="0"/>
                    </a:p>
                  </a:txBody>
                  <a:tcPr/>
                </a:tc>
              </a:tr>
              <a:tr h="1780868">
                <a:tc>
                  <a:txBody>
                    <a:bodyPr/>
                    <a:lstStyle/>
                    <a:p>
                      <a:pPr algn="just"/>
                      <a:r>
                        <a:rPr lang="ru-RU" sz="1400" b="0" i="0" u="none" strike="noStrike" cap="none" dirty="0" smtClean="0">
                          <a:solidFill>
                            <a:schemeClr val="dk1"/>
                          </a:solidFill>
                          <a:effectLst/>
                          <a:latin typeface="Roboto Light"/>
                          <a:ea typeface="+mn-ea"/>
                          <a:cs typeface="+mn-cs"/>
                          <a:sym typeface="Arial"/>
                        </a:rPr>
                        <a:t>Руководители и работники краевых государственных (автономных, бюджетных, казенных) учреждений обязаны принимать меры по недопущению любой возможности возникновения конфликта интересов и урегулированию возникшего конфликта интересов</a:t>
                      </a:r>
                      <a:endParaRPr lang="ru-RU" sz="1400" dirty="0">
                        <a:latin typeface="Roboto Light"/>
                      </a:endParaRPr>
                    </a:p>
                  </a:txBody>
                  <a:tcPr>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ru-RU" sz="1400" b="0" i="0" u="none" strike="noStrike" cap="none" dirty="0" smtClean="0">
                          <a:solidFill>
                            <a:schemeClr val="dk1"/>
                          </a:solidFill>
                          <a:effectLst/>
                          <a:latin typeface="Roboto Light"/>
                          <a:ea typeface="+mn-ea"/>
                          <a:cs typeface="+mn-cs"/>
                          <a:sym typeface="Arial"/>
                        </a:rPr>
                        <a:t>Положения, разрабатываемые краевыми государственными (автономными, бюджетными, казенными) учреждениями</a:t>
                      </a:r>
                    </a:p>
                    <a:p>
                      <a:pPr algn="just"/>
                      <a:endParaRPr lang="ru-RU" sz="1400" dirty="0">
                        <a:latin typeface="Roboto Light"/>
                      </a:endParaRPr>
                    </a:p>
                  </a:txBody>
                  <a:tcPr>
                    <a:lnB w="12700" cap="flat" cmpd="sng" algn="ctr">
                      <a:solidFill>
                        <a:schemeClr val="tx1"/>
                      </a:solidFill>
                      <a:prstDash val="solid"/>
                      <a:round/>
                      <a:headEnd type="none" w="med" len="med"/>
                      <a:tailEnd type="none" w="med" len="med"/>
                    </a:lnB>
                  </a:tcPr>
                </a:tc>
                <a:tc>
                  <a:txBody>
                    <a:bodyPr/>
                    <a:lstStyle/>
                    <a:p>
                      <a:pPr algn="just"/>
                      <a:endParaRPr lang="ru-RU" sz="1400" dirty="0">
                        <a:latin typeface="Roboto Light"/>
                      </a:endParaRPr>
                    </a:p>
                  </a:txBody>
                  <a:tcPr>
                    <a:lnB w="12700" cap="flat" cmpd="sng" algn="ctr">
                      <a:solidFill>
                        <a:schemeClr val="tx1"/>
                      </a:solidFill>
                      <a:prstDash val="solid"/>
                      <a:round/>
                      <a:headEnd type="none" w="med" len="med"/>
                      <a:tailEnd type="none" w="med" len="med"/>
                    </a:lnB>
                  </a:tcPr>
                </a:tc>
              </a:tr>
              <a:tr h="2062769">
                <a:tc>
                  <a:txBody>
                    <a:bodyPr/>
                    <a:lstStyle/>
                    <a:p>
                      <a:pPr algn="just">
                        <a:spcAft>
                          <a:spcPts val="0"/>
                        </a:spcAft>
                      </a:pPr>
                      <a:r>
                        <a:rPr lang="ru-RU" sz="1400" dirty="0">
                          <a:solidFill>
                            <a:srgbClr val="000000"/>
                          </a:solidFill>
                          <a:effectLst/>
                          <a:latin typeface="Roboto Light"/>
                          <a:ea typeface="Times New Roman" panose="02020603050405020304" pitchFamily="18" charset="0"/>
                        </a:rPr>
                        <a:t>Работники краевых государственных (автономных, бюджетных, казенных) учреждений обязаны </a:t>
                      </a:r>
                      <a:r>
                        <a:rPr lang="ru-RU" sz="1400" dirty="0">
                          <a:effectLst/>
                          <a:latin typeface="Roboto Light"/>
                          <a:ea typeface="Times New Roman" panose="02020603050405020304" pitchFamily="18" charset="0"/>
                        </a:rPr>
                        <a:t>уведомлять работодателя о личной заинтересованности при исполнении трудовых обязанностей, которая может привести к конфликту интересов, как только ему станет об этом </a:t>
                      </a:r>
                      <a:r>
                        <a:rPr lang="ru-RU" sz="1400" dirty="0" smtClean="0">
                          <a:effectLst/>
                          <a:latin typeface="Roboto Light"/>
                          <a:ea typeface="Times New Roman" panose="02020603050405020304" pitchFamily="18" charset="0"/>
                        </a:rPr>
                        <a:t>известно</a:t>
                      </a:r>
                      <a:endParaRPr lang="ru-RU" sz="1400" dirty="0">
                        <a:effectLst/>
                        <a:latin typeface="Roboto Ligh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just">
                        <a:spcAft>
                          <a:spcPts val="0"/>
                        </a:spcAft>
                      </a:pPr>
                      <a:r>
                        <a:rPr lang="ru-RU" sz="1400" dirty="0">
                          <a:solidFill>
                            <a:srgbClr val="000000"/>
                          </a:solidFill>
                          <a:effectLst/>
                          <a:latin typeface="Roboto Light"/>
                          <a:ea typeface="Times New Roman" panose="02020603050405020304" pitchFamily="18" charset="0"/>
                        </a:rPr>
                        <a:t>Положения, разрабатываемые краевыми государственными (автономными, бюджетными, казенными) учреждениями</a:t>
                      </a:r>
                      <a:endParaRPr lang="ru-RU" sz="1400" dirty="0">
                        <a:effectLst/>
                        <a:latin typeface="Roboto Ligh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just">
                        <a:spcAft>
                          <a:spcPts val="0"/>
                        </a:spcAft>
                      </a:pPr>
                      <a:r>
                        <a:rPr lang="ru-RU" sz="1400" dirty="0">
                          <a:effectLst/>
                          <a:latin typeface="Roboto Light"/>
                          <a:ea typeface="Times New Roman" panose="02020603050405020304" pitchFamily="18" charset="0"/>
                        </a:rPr>
                        <a:t>Работник обязан в письменной форме уведомить о личной заинтересованности при исполнении трудовых обязанностей, которая может привести к конфликту интересов, как только ему станет об этом </a:t>
                      </a:r>
                      <a:r>
                        <a:rPr lang="ru-RU" sz="1400" dirty="0" smtClean="0">
                          <a:effectLst/>
                          <a:latin typeface="Roboto Light"/>
                          <a:ea typeface="Times New Roman" panose="02020603050405020304" pitchFamily="18" charset="0"/>
                        </a:rPr>
                        <a:t>известно</a:t>
                      </a:r>
                      <a:endParaRPr lang="ru-RU" sz="1400" dirty="0">
                        <a:effectLst/>
                        <a:latin typeface="Roboto Ligh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66789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345479" y="406153"/>
            <a:ext cx="11451000" cy="606900"/>
          </a:xfrm>
          <a:prstGeom prst="rect">
            <a:avLst/>
          </a:prstGeom>
          <a:noFill/>
          <a:ln>
            <a:noFill/>
          </a:ln>
        </p:spPr>
        <p:txBody>
          <a:bodyPr spcFirstLastPara="1" wrap="square" lIns="91425" tIns="91425" rIns="91425" bIns="91425" anchor="t" anchorCtr="0">
            <a:noAutofit/>
          </a:bodyPr>
          <a:lstStyle/>
          <a:p>
            <a:pPr algn="ctr">
              <a:lnSpc>
                <a:spcPct val="90000"/>
              </a:lnSpc>
              <a:buClr>
                <a:srgbClr val="000000"/>
              </a:buClr>
              <a:buSzPts val="3200"/>
            </a:pPr>
            <a:r>
              <a:rPr lang="ru-RU" dirty="0">
                <a:latin typeface="Roboto Light"/>
              </a:rPr>
              <a:t>Ограничения, запреты и обязанности, установленные в отношении работников организаций, находящихся в ведении Министерства образования и науки Алтайского края</a:t>
            </a:r>
          </a:p>
          <a:p>
            <a:pPr algn="ctr">
              <a:lnSpc>
                <a:spcPct val="90000"/>
              </a:lnSpc>
              <a:buClr>
                <a:srgbClr val="000000"/>
              </a:buClr>
              <a:buSzPts val="3200"/>
              <a:buFont typeface="Arial"/>
              <a:buNone/>
            </a:pPr>
            <a:r>
              <a:rPr lang="ru-RU" sz="3200" dirty="0">
                <a:latin typeface="Roboto Light"/>
              </a:rPr>
              <a:t/>
            </a:r>
            <a:br>
              <a:rPr lang="ru-RU" sz="3200" dirty="0">
                <a:latin typeface="Roboto Light"/>
              </a:rPr>
            </a:br>
            <a:endParaRPr sz="3200" kern="0" dirty="0">
              <a:latin typeface="Roboto Light"/>
              <a:ea typeface="Roboto"/>
              <a:cs typeface="Roboto"/>
              <a:sym typeface="Roboto"/>
            </a:endParaRPr>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2996571"/>
              </p:ext>
            </p:extLst>
          </p:nvPr>
        </p:nvGraphicFramePr>
        <p:xfrm>
          <a:off x="177422" y="1511287"/>
          <a:ext cx="11832609" cy="5018707"/>
        </p:xfrm>
        <a:graphic>
          <a:graphicData uri="http://schemas.openxmlformats.org/drawingml/2006/table">
            <a:tbl>
              <a:tblPr firstRow="1" bandRow="1">
                <a:tableStyleId>{5C22544A-7EE6-4342-B048-85BDC9FD1C3A}</a:tableStyleId>
              </a:tblPr>
              <a:tblGrid>
                <a:gridCol w="3944203"/>
                <a:gridCol w="3944203"/>
                <a:gridCol w="3944203"/>
              </a:tblGrid>
              <a:tr h="650039">
                <a:tc>
                  <a:txBody>
                    <a:bodyPr/>
                    <a:lstStyle/>
                    <a:p>
                      <a:pPr algn="ctr"/>
                      <a:r>
                        <a:rPr lang="ru-RU" sz="1400" b="1" i="0" u="none" strike="noStrike" cap="none" dirty="0" smtClean="0">
                          <a:solidFill>
                            <a:schemeClr val="lt1"/>
                          </a:solidFill>
                          <a:effectLst/>
                          <a:latin typeface="+mn-lt"/>
                          <a:ea typeface="+mn-ea"/>
                          <a:cs typeface="+mn-cs"/>
                          <a:sym typeface="Arial"/>
                        </a:rPr>
                        <a:t>Содержание запрета/ограничения/обязанности</a:t>
                      </a:r>
                      <a:endParaRPr lang="ru-RU" dirty="0"/>
                    </a:p>
                  </a:txBody>
                  <a:tcPr/>
                </a:tc>
                <a:tc>
                  <a:txBody>
                    <a:bodyPr/>
                    <a:lstStyle/>
                    <a:p>
                      <a:pPr algn="ctr"/>
                      <a:r>
                        <a:rPr lang="ru-RU" sz="1400" b="1" i="0" u="none" strike="noStrike" cap="none" dirty="0" smtClean="0">
                          <a:solidFill>
                            <a:schemeClr val="lt1"/>
                          </a:solidFill>
                          <a:effectLst/>
                          <a:latin typeface="+mn-lt"/>
                          <a:ea typeface="+mn-ea"/>
                          <a:cs typeface="+mn-cs"/>
                          <a:sym typeface="Arial"/>
                        </a:rPr>
                        <a:t>Основание</a:t>
                      </a:r>
                      <a:endParaRPr lang="ru-RU" dirty="0"/>
                    </a:p>
                  </a:txBody>
                  <a:tcPr/>
                </a:tc>
                <a:tc>
                  <a:txBody>
                    <a:bodyPr/>
                    <a:lstStyle/>
                    <a:p>
                      <a:pPr algn="ctr"/>
                      <a:r>
                        <a:rPr lang="ru-RU" sz="1400" b="1" i="0" u="none" strike="noStrike" cap="none" dirty="0" smtClean="0">
                          <a:solidFill>
                            <a:schemeClr val="lt1"/>
                          </a:solidFill>
                          <a:effectLst/>
                          <a:latin typeface="+mn-lt"/>
                          <a:ea typeface="+mn-ea"/>
                          <a:cs typeface="+mn-cs"/>
                          <a:sym typeface="Arial"/>
                        </a:rPr>
                        <a:t>Необходимые действия </a:t>
                      </a:r>
                      <a:endParaRPr lang="ru-RU" dirty="0"/>
                    </a:p>
                  </a:txBody>
                  <a:tcPr/>
                </a:tc>
              </a:tr>
              <a:tr h="492505">
                <a:tc gridSpan="3">
                  <a:txBody>
                    <a:bodyPr/>
                    <a:lstStyle/>
                    <a:p>
                      <a:pPr algn="ctr"/>
                      <a:r>
                        <a:rPr lang="ru-RU" sz="1400" b="1" i="0" u="none" strike="noStrike" cap="none" dirty="0" smtClean="0">
                          <a:solidFill>
                            <a:schemeClr val="dk1"/>
                          </a:solidFill>
                          <a:effectLst/>
                          <a:latin typeface="Roboto Light"/>
                          <a:ea typeface="+mn-ea"/>
                          <a:cs typeface="+mn-cs"/>
                          <a:sym typeface="Arial"/>
                        </a:rPr>
                        <a:t>Урегулирование конфликта интересов</a:t>
                      </a:r>
                      <a:endParaRPr lang="ru-RU" dirty="0">
                        <a:latin typeface="Roboto Light"/>
                      </a:endParaRPr>
                    </a:p>
                  </a:txBody>
                  <a:tcPr/>
                </a:tc>
                <a:tc hMerge="1">
                  <a:txBody>
                    <a:bodyPr/>
                    <a:lstStyle/>
                    <a:p>
                      <a:endParaRPr lang="ru-RU" dirty="0"/>
                    </a:p>
                  </a:txBody>
                  <a:tcPr/>
                </a:tc>
                <a:tc hMerge="1">
                  <a:txBody>
                    <a:bodyPr/>
                    <a:lstStyle/>
                    <a:p>
                      <a:endParaRPr lang="ru-RU" dirty="0"/>
                    </a:p>
                  </a:txBody>
                  <a:tcPr/>
                </a:tc>
              </a:tr>
              <a:tr h="1500039">
                <a:tc>
                  <a:txBody>
                    <a:bodyPr/>
                    <a:lstStyle/>
                    <a:p>
                      <a:pPr algn="just">
                        <a:spcAft>
                          <a:spcPts val="0"/>
                        </a:spcAft>
                      </a:pPr>
                      <a:r>
                        <a:rPr lang="ru-RU" sz="1400" dirty="0">
                          <a:solidFill>
                            <a:srgbClr val="000000"/>
                          </a:solidFill>
                          <a:effectLst/>
                          <a:latin typeface="Roboto Light"/>
                          <a:ea typeface="Times New Roman" panose="02020603050405020304" pitchFamily="18" charset="0"/>
                        </a:rPr>
                        <a:t>Работодатель, которому стало известно о возникновении у работника личной заинтересованности, которая приводит или может привести к конфликту интересов, обязан принять меры по предотвращению или урегулированию конфликта интересов.</a:t>
                      </a:r>
                      <a:endParaRPr lang="ru-RU" sz="1400" dirty="0">
                        <a:effectLst/>
                        <a:latin typeface="Roboto Light"/>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just">
                        <a:spcAft>
                          <a:spcPts val="0"/>
                        </a:spcAft>
                      </a:pPr>
                      <a:r>
                        <a:rPr lang="ru-RU" sz="1400" dirty="0">
                          <a:solidFill>
                            <a:srgbClr val="000000"/>
                          </a:solidFill>
                          <a:effectLst/>
                          <a:latin typeface="Roboto Light"/>
                          <a:ea typeface="Times New Roman" panose="02020603050405020304" pitchFamily="18" charset="0"/>
                        </a:rPr>
                        <a:t>Положения, разрабатываемые краевыми государственными (автономными, бюджетными, казенными) учреждениями</a:t>
                      </a:r>
                      <a:endParaRPr lang="ru-RU" sz="1400" dirty="0">
                        <a:effectLst/>
                        <a:latin typeface="Roboto Light"/>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just">
                        <a:spcAft>
                          <a:spcPts val="0"/>
                        </a:spcAft>
                      </a:pPr>
                      <a:r>
                        <a:rPr lang="ru-RU" sz="1400" dirty="0">
                          <a:solidFill>
                            <a:srgbClr val="000000"/>
                          </a:solidFill>
                          <a:effectLst/>
                          <a:latin typeface="Roboto Light"/>
                          <a:ea typeface="Times New Roman" panose="02020603050405020304" pitchFamily="18" charset="0"/>
                        </a:rPr>
                        <a:t>Меры по предотвращению или урегулированию конфликта интересов принимаются работодателем </a:t>
                      </a:r>
                      <a:r>
                        <a:rPr lang="ru-RU" sz="1400" dirty="0" smtClean="0">
                          <a:solidFill>
                            <a:srgbClr val="000000"/>
                          </a:solidFill>
                          <a:effectLst/>
                          <a:latin typeface="Roboto Light"/>
                          <a:ea typeface="Times New Roman" panose="02020603050405020304" pitchFamily="18" charset="0"/>
                        </a:rPr>
                        <a:t>в </a:t>
                      </a:r>
                      <a:r>
                        <a:rPr lang="ru-RU" sz="1400" dirty="0">
                          <a:solidFill>
                            <a:srgbClr val="000000"/>
                          </a:solidFill>
                          <a:effectLst/>
                          <a:latin typeface="Roboto Light"/>
                          <a:ea typeface="Times New Roman" panose="02020603050405020304" pitchFamily="18" charset="0"/>
                        </a:rPr>
                        <a:t>зависимости от конкретных </a:t>
                      </a:r>
                      <a:r>
                        <a:rPr lang="ru-RU" sz="1400" dirty="0" smtClean="0">
                          <a:solidFill>
                            <a:srgbClr val="000000"/>
                          </a:solidFill>
                          <a:effectLst/>
                          <a:latin typeface="Roboto Light"/>
                          <a:ea typeface="Times New Roman" panose="02020603050405020304" pitchFamily="18" charset="0"/>
                        </a:rPr>
                        <a:t>ситуаций</a:t>
                      </a:r>
                      <a:endParaRPr lang="ru-RU" sz="1400" dirty="0">
                        <a:effectLst/>
                        <a:latin typeface="Roboto Light"/>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r>
              <a:tr h="370454">
                <a:tc gridSpan="3">
                  <a:txBody>
                    <a:bodyPr/>
                    <a:lstStyle/>
                    <a:p>
                      <a:pPr algn="ctr">
                        <a:spcAft>
                          <a:spcPts val="0"/>
                        </a:spcAft>
                      </a:pPr>
                      <a:r>
                        <a:rPr lang="ru-RU" sz="1400" b="1" i="0" u="none" strike="noStrike" cap="none" dirty="0" smtClean="0">
                          <a:solidFill>
                            <a:schemeClr val="dk1"/>
                          </a:solidFill>
                          <a:effectLst/>
                          <a:latin typeface="Roboto Light"/>
                          <a:ea typeface="+mn-ea"/>
                          <a:cs typeface="+mn-cs"/>
                          <a:sym typeface="Arial"/>
                        </a:rPr>
                        <a:t>Уведомление о склонении к коррупционным правонарушениям</a:t>
                      </a:r>
                      <a:endParaRPr lang="ru-RU" sz="1400" dirty="0">
                        <a:effectLst/>
                        <a:latin typeface="Roboto Ligh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spcAft>
                          <a:spcPts val="0"/>
                        </a:spcAft>
                      </a:pPr>
                      <a:endParaRPr lang="ru-RU" sz="1400" dirty="0">
                        <a:effectLst/>
                        <a:latin typeface="Roboto Ligh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spcAft>
                          <a:spcPts val="0"/>
                        </a:spcAft>
                      </a:pPr>
                      <a:endParaRPr lang="ru-RU" sz="1400" dirty="0">
                        <a:effectLst/>
                        <a:latin typeface="Roboto Ligh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5670">
                <a:tc>
                  <a:txBody>
                    <a:bodyPr/>
                    <a:lstStyle/>
                    <a:p>
                      <a:pPr algn="just">
                        <a:spcAft>
                          <a:spcPts val="0"/>
                        </a:spcAft>
                      </a:pPr>
                      <a:r>
                        <a:rPr lang="ru-RU" sz="1400" dirty="0">
                          <a:effectLst/>
                          <a:latin typeface="Roboto Light"/>
                          <a:ea typeface="Times New Roman" panose="02020603050405020304" pitchFamily="18" charset="0"/>
                        </a:rPr>
                        <a:t>Работник обязан уведомлять работодателя, органы прокуратуры или другие государственные органы об обращении к нему каких-либо лиц в целях склонения к совершению коррупционных правонарушений.</a:t>
                      </a:r>
                    </a:p>
                    <a:p>
                      <a:pPr>
                        <a:spcAft>
                          <a:spcPts val="0"/>
                        </a:spcAft>
                      </a:pPr>
                      <a:r>
                        <a:rPr lang="ru-RU" sz="1400" dirty="0">
                          <a:effectLst/>
                          <a:latin typeface="Roboto Light"/>
                          <a:ea typeface="Times New Roman" panose="02020603050405020304" pitchFamily="18" charset="0"/>
                        </a:rPr>
                        <a:t> </a:t>
                      </a:r>
                    </a:p>
                  </a:txBody>
                  <a:tcPr marL="68580" marR="68580" marT="0" marB="0">
                    <a:lnT w="12700" cap="flat" cmpd="sng" algn="ctr">
                      <a:solidFill>
                        <a:schemeClr val="tx1"/>
                      </a:solidFill>
                      <a:prstDash val="solid"/>
                      <a:round/>
                      <a:headEnd type="none" w="med" len="med"/>
                      <a:tailEnd type="none" w="med" len="med"/>
                    </a:lnT>
                  </a:tcPr>
                </a:tc>
                <a:tc>
                  <a:txBody>
                    <a:bodyPr/>
                    <a:lstStyle/>
                    <a:p>
                      <a:pPr algn="just">
                        <a:spcAft>
                          <a:spcPts val="0"/>
                        </a:spcAft>
                      </a:pPr>
                      <a:r>
                        <a:rPr lang="ru-RU" sz="1400" dirty="0">
                          <a:solidFill>
                            <a:srgbClr val="000000"/>
                          </a:solidFill>
                          <a:effectLst/>
                          <a:latin typeface="Roboto Light"/>
                          <a:ea typeface="Times New Roman" panose="02020603050405020304" pitchFamily="18" charset="0"/>
                        </a:rPr>
                        <a:t>Положения, разрабатываемые краевыми государственными (автономными, бюджетными, казенными) учреждениями </a:t>
                      </a:r>
                      <a:endParaRPr lang="ru-RU" sz="1400" dirty="0">
                        <a:effectLst/>
                        <a:latin typeface="Roboto Ligh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just">
                        <a:spcAft>
                          <a:spcPts val="0"/>
                        </a:spcAft>
                      </a:pPr>
                      <a:r>
                        <a:rPr lang="ru-RU" sz="1400" dirty="0">
                          <a:effectLst/>
                          <a:latin typeface="Roboto Light"/>
                          <a:ea typeface="Times New Roman" panose="02020603050405020304" pitchFamily="18" charset="0"/>
                        </a:rPr>
                        <a:t>   Уведомить работодателя, органы прокуратуры или другие государственные органы об обращении </a:t>
                      </a:r>
                      <a:br>
                        <a:rPr lang="ru-RU" sz="1400" dirty="0">
                          <a:effectLst/>
                          <a:latin typeface="Roboto Light"/>
                          <a:ea typeface="Times New Roman" panose="02020603050405020304" pitchFamily="18" charset="0"/>
                        </a:rPr>
                      </a:br>
                      <a:r>
                        <a:rPr lang="ru-RU" sz="1400" dirty="0">
                          <a:effectLst/>
                          <a:latin typeface="Roboto Light"/>
                          <a:ea typeface="Times New Roman" panose="02020603050405020304" pitchFamily="18" charset="0"/>
                        </a:rPr>
                        <a:t>к нему каких-либо лиц в целях склонения к совершению коррупционных правонарушений.</a:t>
                      </a:r>
                    </a:p>
                    <a:p>
                      <a:pPr algn="just">
                        <a:spcAft>
                          <a:spcPts val="0"/>
                        </a:spcAft>
                      </a:pPr>
                      <a:r>
                        <a:rPr lang="ru-RU" sz="1400" dirty="0">
                          <a:effectLst/>
                          <a:latin typeface="Roboto Light"/>
                          <a:ea typeface="Times New Roman" panose="02020603050405020304" pitchFamily="18" charset="0"/>
                        </a:rPr>
                        <a:t>   </a:t>
                      </a:r>
                    </a:p>
                    <a:p>
                      <a:pPr algn="just">
                        <a:spcAft>
                          <a:spcPts val="0"/>
                        </a:spcAft>
                      </a:pPr>
                      <a:r>
                        <a:rPr lang="ru-RU" sz="1400" b="1" dirty="0">
                          <a:effectLst/>
                          <a:latin typeface="Roboto Light"/>
                          <a:ea typeface="Times New Roman" panose="02020603050405020304" pitchFamily="18" charset="0"/>
                        </a:rPr>
                        <a:t> </a:t>
                      </a:r>
                      <a:endParaRPr lang="ru-RU" sz="1400" dirty="0">
                        <a:effectLst/>
                        <a:latin typeface="Roboto Light"/>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883474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345479" y="406153"/>
            <a:ext cx="11451000" cy="606900"/>
          </a:xfrm>
          <a:prstGeom prst="rect">
            <a:avLst/>
          </a:prstGeom>
          <a:noFill/>
          <a:ln>
            <a:noFill/>
          </a:ln>
        </p:spPr>
        <p:txBody>
          <a:bodyPr spcFirstLastPara="1" wrap="square" lIns="91425" tIns="91425" rIns="91425" bIns="91425" anchor="t" anchorCtr="0">
            <a:noAutofit/>
          </a:bodyPr>
          <a:lstStyle/>
          <a:p>
            <a:pPr algn="ctr">
              <a:lnSpc>
                <a:spcPct val="90000"/>
              </a:lnSpc>
              <a:buClr>
                <a:srgbClr val="000000"/>
              </a:buClr>
              <a:buSzPts val="3200"/>
            </a:pPr>
            <a:r>
              <a:rPr lang="ru-RU" dirty="0">
                <a:latin typeface="Roboto Light"/>
              </a:rPr>
              <a:t>Ограничения, запреты и обязанности, установленные в отношении работников организаций, находящихся в ведении Министерства образования и науки Алтайского края</a:t>
            </a:r>
          </a:p>
          <a:p>
            <a:pPr algn="ctr">
              <a:lnSpc>
                <a:spcPct val="90000"/>
              </a:lnSpc>
              <a:buClr>
                <a:srgbClr val="000000"/>
              </a:buClr>
              <a:buSzPts val="3200"/>
              <a:buFont typeface="Arial"/>
              <a:buNone/>
            </a:pPr>
            <a:r>
              <a:rPr lang="ru-RU" sz="3200" dirty="0">
                <a:latin typeface="Roboto Light"/>
              </a:rPr>
              <a:t/>
            </a:r>
            <a:br>
              <a:rPr lang="ru-RU" sz="3200" dirty="0">
                <a:latin typeface="Roboto Light"/>
              </a:rPr>
            </a:br>
            <a:endParaRPr sz="3200" kern="0" dirty="0">
              <a:latin typeface="Roboto Light"/>
              <a:ea typeface="Roboto"/>
              <a:cs typeface="Roboto"/>
              <a:sym typeface="Roboto"/>
            </a:endParaRPr>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364094046"/>
              </p:ext>
            </p:extLst>
          </p:nvPr>
        </p:nvGraphicFramePr>
        <p:xfrm>
          <a:off x="177422" y="1511286"/>
          <a:ext cx="11832609" cy="5018707"/>
        </p:xfrm>
        <a:graphic>
          <a:graphicData uri="http://schemas.openxmlformats.org/drawingml/2006/table">
            <a:tbl>
              <a:tblPr firstRow="1" bandRow="1">
                <a:tableStyleId>{5C22544A-7EE6-4342-B048-85BDC9FD1C3A}</a:tableStyleId>
              </a:tblPr>
              <a:tblGrid>
                <a:gridCol w="3944203"/>
                <a:gridCol w="3944203"/>
                <a:gridCol w="3944203"/>
              </a:tblGrid>
              <a:tr h="698687">
                <a:tc>
                  <a:txBody>
                    <a:bodyPr/>
                    <a:lstStyle/>
                    <a:p>
                      <a:pPr algn="ctr"/>
                      <a:r>
                        <a:rPr lang="ru-RU" sz="1400" b="1" i="0" u="none" strike="noStrike" cap="none" dirty="0" smtClean="0">
                          <a:solidFill>
                            <a:schemeClr val="lt1"/>
                          </a:solidFill>
                          <a:effectLst/>
                          <a:latin typeface="+mn-lt"/>
                          <a:ea typeface="+mn-ea"/>
                          <a:cs typeface="+mn-cs"/>
                          <a:sym typeface="Arial"/>
                        </a:rPr>
                        <a:t>Содержание запрета/ограничения/обязанности</a:t>
                      </a:r>
                      <a:endParaRPr lang="ru-RU" dirty="0"/>
                    </a:p>
                  </a:txBody>
                  <a:tcPr/>
                </a:tc>
                <a:tc>
                  <a:txBody>
                    <a:bodyPr/>
                    <a:lstStyle/>
                    <a:p>
                      <a:pPr algn="ctr"/>
                      <a:r>
                        <a:rPr lang="ru-RU" sz="1400" b="1" i="0" u="none" strike="noStrike" cap="none" dirty="0" smtClean="0">
                          <a:solidFill>
                            <a:schemeClr val="lt1"/>
                          </a:solidFill>
                          <a:effectLst/>
                          <a:latin typeface="+mn-lt"/>
                          <a:ea typeface="+mn-ea"/>
                          <a:cs typeface="+mn-cs"/>
                          <a:sym typeface="Arial"/>
                        </a:rPr>
                        <a:t>Основание</a:t>
                      </a:r>
                      <a:endParaRPr lang="ru-RU" dirty="0"/>
                    </a:p>
                  </a:txBody>
                  <a:tcPr/>
                </a:tc>
                <a:tc>
                  <a:txBody>
                    <a:bodyPr/>
                    <a:lstStyle/>
                    <a:p>
                      <a:pPr algn="ctr"/>
                      <a:r>
                        <a:rPr lang="ru-RU" sz="1400" b="1" i="0" u="none" strike="noStrike" cap="none" dirty="0" smtClean="0">
                          <a:solidFill>
                            <a:schemeClr val="lt1"/>
                          </a:solidFill>
                          <a:effectLst/>
                          <a:latin typeface="+mn-lt"/>
                          <a:ea typeface="+mn-ea"/>
                          <a:cs typeface="+mn-cs"/>
                          <a:sym typeface="Arial"/>
                        </a:rPr>
                        <a:t>Необходимые действия </a:t>
                      </a:r>
                      <a:endParaRPr lang="ru-RU" dirty="0"/>
                    </a:p>
                  </a:txBody>
                  <a:tcPr/>
                </a:tc>
              </a:tr>
              <a:tr h="529364">
                <a:tc gridSpan="3">
                  <a:txBody>
                    <a:bodyPr/>
                    <a:lstStyle/>
                    <a:p>
                      <a:pPr algn="ctr"/>
                      <a:r>
                        <a:rPr lang="ru-RU" sz="1400" b="1" i="0" u="none" strike="noStrike" cap="none" dirty="0" smtClean="0">
                          <a:solidFill>
                            <a:schemeClr val="dk1"/>
                          </a:solidFill>
                          <a:effectLst/>
                          <a:latin typeface="+mn-lt"/>
                          <a:ea typeface="+mn-ea"/>
                          <a:cs typeface="+mn-cs"/>
                          <a:sym typeface="Arial"/>
                        </a:rPr>
                        <a:t>Получение подарков, услуг, наград и иных благ</a:t>
                      </a:r>
                      <a:endParaRPr lang="ru-RU" dirty="0"/>
                    </a:p>
                  </a:txBody>
                  <a:tcPr/>
                </a:tc>
                <a:tc hMerge="1">
                  <a:txBody>
                    <a:bodyPr/>
                    <a:lstStyle/>
                    <a:p>
                      <a:endParaRPr lang="ru-RU" dirty="0"/>
                    </a:p>
                  </a:txBody>
                  <a:tcPr/>
                </a:tc>
                <a:tc hMerge="1">
                  <a:txBody>
                    <a:bodyPr/>
                    <a:lstStyle/>
                    <a:p>
                      <a:endParaRPr lang="ru-RU" dirty="0"/>
                    </a:p>
                  </a:txBody>
                  <a:tcPr/>
                </a:tc>
              </a:tr>
              <a:tr h="3790656">
                <a:tc>
                  <a:txBody>
                    <a:bodyPr/>
                    <a:lstStyle/>
                    <a:p>
                      <a:pPr algn="just">
                        <a:spcAft>
                          <a:spcPts val="0"/>
                        </a:spcAft>
                      </a:pPr>
                      <a:r>
                        <a:rPr lang="ru-RU" sz="1400" dirty="0">
                          <a:effectLst/>
                          <a:latin typeface="Roboto Light"/>
                          <a:ea typeface="Times New Roman" panose="02020603050405020304" pitchFamily="18" charset="0"/>
                        </a:rPr>
                        <a:t>Запрещается получать в связи с исполнением трудовых обязанностей вознаграждения от физических и юридических лиц (подарки, денежное вознаграждение, ссуды, услуги, оплату развлечений, отдыха, транспортных расходов и иные вознаграждения). Запрет не распространяется на случаи получения работником подарков в связи с протокольными мероприятиями, со служебными командировками, с другими официальными мероприятиями и иные случаи, установленные федеральными законами и иными нормативными правовыми актами, определяющими особенности правового положения и специфику трудовой деятельности работника.</a:t>
                      </a:r>
                    </a:p>
                  </a:txBody>
                  <a:tcPr marL="68580" marR="68580" marT="0" marB="0">
                    <a:lnB w="12700" cap="flat" cmpd="sng" algn="ctr">
                      <a:solidFill>
                        <a:schemeClr val="tx1"/>
                      </a:solidFill>
                      <a:prstDash val="solid"/>
                      <a:round/>
                      <a:headEnd type="none" w="med" len="med"/>
                      <a:tailEnd type="none" w="med" len="med"/>
                    </a:lnB>
                  </a:tcPr>
                </a:tc>
                <a:tc>
                  <a:txBody>
                    <a:bodyPr/>
                    <a:lstStyle/>
                    <a:p>
                      <a:pPr algn="just">
                        <a:lnSpc>
                          <a:spcPts val="1400"/>
                        </a:lnSpc>
                        <a:spcBef>
                          <a:spcPts val="1800"/>
                        </a:spcBef>
                        <a:spcAft>
                          <a:spcPts val="0"/>
                        </a:spcAft>
                      </a:pPr>
                      <a:r>
                        <a:rPr lang="ru-RU" sz="1400" spc="-25" dirty="0">
                          <a:solidFill>
                            <a:srgbClr val="000000"/>
                          </a:solidFill>
                          <a:effectLst/>
                          <a:latin typeface="Roboto Light"/>
                          <a:ea typeface="Times New Roman" panose="02020603050405020304" pitchFamily="18" charset="0"/>
                        </a:rPr>
                        <a:t>Положения, разрабатываемые краевыми государственными (автономными, бюджетными, казенными) учреждениями </a:t>
                      </a:r>
                      <a:endParaRPr lang="ru-RU" sz="1400" spc="-25" dirty="0">
                        <a:effectLst/>
                        <a:latin typeface="Roboto Light"/>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just"/>
                      <a:endParaRPr lang="ru-RU" sz="1400" dirty="0">
                        <a:latin typeface="Roboto Ligh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69555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345479" y="406153"/>
            <a:ext cx="11451000" cy="606900"/>
          </a:xfrm>
          <a:prstGeom prst="rect">
            <a:avLst/>
          </a:prstGeom>
          <a:noFill/>
          <a:ln>
            <a:noFill/>
          </a:ln>
        </p:spPr>
        <p:txBody>
          <a:bodyPr spcFirstLastPara="1" wrap="square" lIns="91425" tIns="91425" rIns="91425" bIns="91425" anchor="t" anchorCtr="0">
            <a:noAutofit/>
          </a:bodyPr>
          <a:lstStyle/>
          <a:p>
            <a:pPr algn="ctr">
              <a:lnSpc>
                <a:spcPct val="90000"/>
              </a:lnSpc>
              <a:buClr>
                <a:srgbClr val="000000"/>
              </a:buClr>
              <a:buSzPts val="3200"/>
            </a:pPr>
            <a:r>
              <a:rPr lang="ru-RU" dirty="0">
                <a:latin typeface="Roboto Light"/>
              </a:rPr>
              <a:t>Ограничения, запреты и обязанности, установленные в отношении работников организаций, находящихся в ведении Министерства образования и науки Алтайского края</a:t>
            </a:r>
          </a:p>
          <a:p>
            <a:pPr algn="ctr">
              <a:lnSpc>
                <a:spcPct val="90000"/>
              </a:lnSpc>
              <a:buClr>
                <a:srgbClr val="000000"/>
              </a:buClr>
              <a:buSzPts val="3200"/>
              <a:buFont typeface="Arial"/>
              <a:buNone/>
            </a:pPr>
            <a:r>
              <a:rPr lang="ru-RU" sz="3200" dirty="0">
                <a:latin typeface="Roboto Light"/>
              </a:rPr>
              <a:t/>
            </a:r>
            <a:br>
              <a:rPr lang="ru-RU" sz="3200" dirty="0">
                <a:latin typeface="Roboto Light"/>
              </a:rPr>
            </a:br>
            <a:endParaRPr sz="3200" kern="0" dirty="0">
              <a:latin typeface="Roboto Light"/>
              <a:ea typeface="Roboto"/>
              <a:cs typeface="Roboto"/>
              <a:sym typeface="Roboto"/>
            </a:endParaRPr>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021800396"/>
              </p:ext>
            </p:extLst>
          </p:nvPr>
        </p:nvGraphicFramePr>
        <p:xfrm>
          <a:off x="177422" y="1511286"/>
          <a:ext cx="11832609" cy="4973925"/>
        </p:xfrm>
        <a:graphic>
          <a:graphicData uri="http://schemas.openxmlformats.org/drawingml/2006/table">
            <a:tbl>
              <a:tblPr firstRow="1" bandRow="1">
                <a:tableStyleId>{5C22544A-7EE6-4342-B048-85BDC9FD1C3A}</a:tableStyleId>
              </a:tblPr>
              <a:tblGrid>
                <a:gridCol w="3944203"/>
                <a:gridCol w="3944203"/>
                <a:gridCol w="3944203"/>
              </a:tblGrid>
              <a:tr h="724648">
                <a:tc>
                  <a:txBody>
                    <a:bodyPr/>
                    <a:lstStyle/>
                    <a:p>
                      <a:pPr algn="ctr"/>
                      <a:r>
                        <a:rPr lang="ru-RU" sz="1400" b="1" i="0" u="none" strike="noStrike" cap="none" dirty="0" smtClean="0">
                          <a:solidFill>
                            <a:schemeClr val="lt1"/>
                          </a:solidFill>
                          <a:effectLst/>
                          <a:latin typeface="+mn-lt"/>
                          <a:ea typeface="+mn-ea"/>
                          <a:cs typeface="+mn-cs"/>
                          <a:sym typeface="Arial"/>
                        </a:rPr>
                        <a:t>Содержание запрета/ограничения/обязанности</a:t>
                      </a:r>
                      <a:endParaRPr lang="ru-RU" dirty="0"/>
                    </a:p>
                  </a:txBody>
                  <a:tcPr/>
                </a:tc>
                <a:tc>
                  <a:txBody>
                    <a:bodyPr/>
                    <a:lstStyle/>
                    <a:p>
                      <a:pPr algn="ctr"/>
                      <a:r>
                        <a:rPr lang="ru-RU" sz="1400" b="1" i="0" u="none" strike="noStrike" cap="none" dirty="0" smtClean="0">
                          <a:solidFill>
                            <a:schemeClr val="lt1"/>
                          </a:solidFill>
                          <a:effectLst/>
                          <a:latin typeface="+mn-lt"/>
                          <a:ea typeface="+mn-ea"/>
                          <a:cs typeface="+mn-cs"/>
                          <a:sym typeface="Arial"/>
                        </a:rPr>
                        <a:t>Основание</a:t>
                      </a:r>
                      <a:endParaRPr lang="ru-RU" dirty="0"/>
                    </a:p>
                  </a:txBody>
                  <a:tcPr/>
                </a:tc>
                <a:tc>
                  <a:txBody>
                    <a:bodyPr/>
                    <a:lstStyle/>
                    <a:p>
                      <a:pPr algn="ctr"/>
                      <a:r>
                        <a:rPr lang="ru-RU" sz="1400" b="1" i="0" u="none" strike="noStrike" cap="none" dirty="0" smtClean="0">
                          <a:solidFill>
                            <a:schemeClr val="lt1"/>
                          </a:solidFill>
                          <a:effectLst/>
                          <a:latin typeface="+mn-lt"/>
                          <a:ea typeface="+mn-ea"/>
                          <a:cs typeface="+mn-cs"/>
                          <a:sym typeface="Arial"/>
                        </a:rPr>
                        <a:t>Необходимые действия </a:t>
                      </a:r>
                      <a:endParaRPr lang="ru-RU" dirty="0"/>
                    </a:p>
                  </a:txBody>
                  <a:tcPr/>
                </a:tc>
              </a:tr>
              <a:tr h="549034">
                <a:tc gridSpan="3">
                  <a:txBody>
                    <a:bodyPr/>
                    <a:lstStyle/>
                    <a:p>
                      <a:pPr algn="ctr"/>
                      <a:r>
                        <a:rPr lang="ru-RU" sz="1400" b="1" i="0" u="none" strike="noStrike" cap="none" dirty="0" smtClean="0">
                          <a:solidFill>
                            <a:schemeClr val="dk1"/>
                          </a:solidFill>
                          <a:effectLst/>
                          <a:latin typeface="+mn-lt"/>
                          <a:ea typeface="+mn-ea"/>
                          <a:cs typeface="+mn-cs"/>
                          <a:sym typeface="Arial"/>
                        </a:rPr>
                        <a:t>Получение подарков, услуг, наград и иных благ</a:t>
                      </a:r>
                      <a:endParaRPr lang="ru-RU" dirty="0"/>
                    </a:p>
                  </a:txBody>
                  <a:tcPr/>
                </a:tc>
                <a:tc hMerge="1">
                  <a:txBody>
                    <a:bodyPr/>
                    <a:lstStyle/>
                    <a:p>
                      <a:endParaRPr lang="ru-RU" dirty="0"/>
                    </a:p>
                  </a:txBody>
                  <a:tcPr/>
                </a:tc>
                <a:tc hMerge="1">
                  <a:txBody>
                    <a:bodyPr/>
                    <a:lstStyle/>
                    <a:p>
                      <a:endParaRPr lang="ru-RU" dirty="0"/>
                    </a:p>
                  </a:txBody>
                  <a:tcPr/>
                </a:tc>
              </a:tr>
              <a:tr h="3700243">
                <a:tc>
                  <a:txBody>
                    <a:bodyPr/>
                    <a:lstStyle/>
                    <a:p>
                      <a:pPr algn="just">
                        <a:spcAft>
                          <a:spcPts val="0"/>
                        </a:spcAft>
                      </a:pPr>
                      <a:r>
                        <a:rPr lang="ru-RU" sz="1400" dirty="0">
                          <a:solidFill>
                            <a:srgbClr val="000000"/>
                          </a:solidFill>
                          <a:effectLst/>
                          <a:latin typeface="Roboto Light"/>
                          <a:ea typeface="Times New Roman" panose="02020603050405020304" pitchFamily="18" charset="0"/>
                        </a:rPr>
                        <a:t>Работник обязан </a:t>
                      </a:r>
                      <a:r>
                        <a:rPr lang="ru-RU" sz="1400" dirty="0">
                          <a:effectLst/>
                          <a:latin typeface="Roboto Light"/>
                          <a:ea typeface="Times New Roman" panose="02020603050405020304" pitchFamily="18" charset="0"/>
                        </a:rPr>
                        <a:t>уведомлять работодателя </a:t>
                      </a:r>
                      <a:br>
                        <a:rPr lang="ru-RU" sz="1400" dirty="0">
                          <a:effectLst/>
                          <a:latin typeface="Roboto Light"/>
                          <a:ea typeface="Times New Roman" panose="02020603050405020304" pitchFamily="18" charset="0"/>
                        </a:rPr>
                      </a:br>
                      <a:r>
                        <a:rPr lang="ru-RU" sz="1400" dirty="0">
                          <a:effectLst/>
                          <a:latin typeface="Roboto Light"/>
                          <a:ea typeface="Times New Roman" panose="02020603050405020304" pitchFamily="18" charset="0"/>
                        </a:rPr>
                        <a:t> о получении подарка в случае получения им подарков в связи с протокольными мероприятиями, со служебными командировками, с другими официальными мероприятиями и иные случаи, установленные федеральными законами и иными нормативными правовыми актами, определяющими особенности правового положения и специфику трудовой деятельности работника, и передавать данный подарок, стоимость которого превышает 3 тыс. руб., по акту в организацию с сохранением возможности его выкупа в порядке, установленном нормативными правовыми актами РФ.</a:t>
                      </a:r>
                    </a:p>
                  </a:txBody>
                  <a:tcPr marL="68580" marR="68580" marT="0" marB="0">
                    <a:lnB w="12700" cap="flat" cmpd="sng" algn="ctr">
                      <a:solidFill>
                        <a:schemeClr val="tx1"/>
                      </a:solidFill>
                      <a:prstDash val="solid"/>
                      <a:round/>
                      <a:headEnd type="none" w="med" len="med"/>
                      <a:tailEnd type="none" w="med" len="med"/>
                    </a:lnB>
                  </a:tcPr>
                </a:tc>
                <a:tc>
                  <a:txBody>
                    <a:bodyPr/>
                    <a:lstStyle/>
                    <a:p>
                      <a:pPr algn="just">
                        <a:lnSpc>
                          <a:spcPts val="1150"/>
                        </a:lnSpc>
                        <a:spcBef>
                          <a:spcPts val="1800"/>
                        </a:spcBef>
                        <a:spcAft>
                          <a:spcPts val="0"/>
                        </a:spcAft>
                      </a:pPr>
                      <a:r>
                        <a:rPr lang="ru-RU" sz="1400" spc="0" baseline="0" dirty="0" smtClean="0">
                          <a:solidFill>
                            <a:srgbClr val="000000"/>
                          </a:solidFill>
                          <a:effectLst/>
                          <a:latin typeface="Roboto Light"/>
                          <a:ea typeface="Times New Roman" panose="02020603050405020304" pitchFamily="18" charset="0"/>
                        </a:rPr>
                        <a:t>Положения</a:t>
                      </a:r>
                      <a:r>
                        <a:rPr lang="ru-RU" sz="1400" spc="0" baseline="0" dirty="0">
                          <a:solidFill>
                            <a:srgbClr val="000000"/>
                          </a:solidFill>
                          <a:effectLst/>
                          <a:latin typeface="Roboto Light"/>
                          <a:ea typeface="Times New Roman" panose="02020603050405020304" pitchFamily="18" charset="0"/>
                        </a:rPr>
                        <a:t>, разрабатываемые краевыми государственными (автономными, бюджетными, казенными) учреждениями </a:t>
                      </a:r>
                      <a:endParaRPr lang="ru-RU" sz="1400" spc="0" baseline="0" dirty="0">
                        <a:effectLst/>
                        <a:latin typeface="Roboto Light"/>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just">
                        <a:spcAft>
                          <a:spcPts val="0"/>
                        </a:spcAft>
                      </a:pPr>
                      <a:r>
                        <a:rPr lang="ru-RU" sz="1400" dirty="0" smtClean="0">
                          <a:solidFill>
                            <a:srgbClr val="000000"/>
                          </a:solidFill>
                          <a:effectLst/>
                          <a:latin typeface="Roboto Light"/>
                          <a:ea typeface="Times New Roman" panose="02020603050405020304" pitchFamily="18" charset="0"/>
                        </a:rPr>
                        <a:t>Работник обязан письменно уведомить работодателя о</a:t>
                      </a:r>
                      <a:r>
                        <a:rPr lang="ru-RU" sz="1400" baseline="0" dirty="0" smtClean="0">
                          <a:solidFill>
                            <a:srgbClr val="000000"/>
                          </a:solidFill>
                          <a:effectLst/>
                          <a:latin typeface="Roboto Light"/>
                          <a:ea typeface="Times New Roman" panose="02020603050405020304" pitchFamily="18" charset="0"/>
                        </a:rPr>
                        <a:t> получении подарка любой стоимости. Если стоимость подарка превышает 3 тысячи рублей, то необходимо передать его по акту в организацию.</a:t>
                      </a:r>
                      <a:endParaRPr lang="ru-RU" sz="1400" dirty="0">
                        <a:effectLst/>
                        <a:latin typeface="Roboto Light"/>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76232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345479" y="406153"/>
            <a:ext cx="11451000" cy="606900"/>
          </a:xfrm>
          <a:prstGeom prst="rect">
            <a:avLst/>
          </a:prstGeom>
          <a:noFill/>
          <a:ln>
            <a:noFill/>
          </a:ln>
        </p:spPr>
        <p:txBody>
          <a:bodyPr spcFirstLastPara="1" wrap="square" lIns="91425" tIns="91425" rIns="91425" bIns="91425" anchor="t" anchorCtr="0">
            <a:noAutofit/>
          </a:bodyPr>
          <a:lstStyle/>
          <a:p>
            <a:pPr algn="ctr">
              <a:lnSpc>
                <a:spcPct val="90000"/>
              </a:lnSpc>
              <a:buClr>
                <a:srgbClr val="000000"/>
              </a:buClr>
              <a:buSzPts val="3200"/>
            </a:pPr>
            <a:r>
              <a:rPr lang="ru-RU" dirty="0">
                <a:latin typeface="Roboto Light"/>
              </a:rPr>
              <a:t>Ограничения, запреты и обязанности, установленные в отношении работников организаций, находящихся в ведении Министерства образования и науки Алтайского края</a:t>
            </a:r>
          </a:p>
          <a:p>
            <a:pPr algn="ctr">
              <a:lnSpc>
                <a:spcPct val="90000"/>
              </a:lnSpc>
              <a:buClr>
                <a:srgbClr val="000000"/>
              </a:buClr>
              <a:buSzPts val="3200"/>
              <a:buFont typeface="Arial"/>
              <a:buNone/>
            </a:pPr>
            <a:r>
              <a:rPr lang="ru-RU" sz="3200" dirty="0">
                <a:latin typeface="Roboto Light"/>
              </a:rPr>
              <a:t/>
            </a:r>
            <a:br>
              <a:rPr lang="ru-RU" sz="3200" dirty="0">
                <a:latin typeface="Roboto Light"/>
              </a:rPr>
            </a:br>
            <a:endParaRPr sz="3200" kern="0" dirty="0">
              <a:latin typeface="Roboto Light"/>
              <a:ea typeface="Roboto"/>
              <a:cs typeface="Roboto"/>
              <a:sym typeface="Roboto"/>
            </a:endParaRPr>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314079986"/>
              </p:ext>
            </p:extLst>
          </p:nvPr>
        </p:nvGraphicFramePr>
        <p:xfrm>
          <a:off x="177422" y="1511286"/>
          <a:ext cx="11832609" cy="5018707"/>
        </p:xfrm>
        <a:graphic>
          <a:graphicData uri="http://schemas.openxmlformats.org/drawingml/2006/table">
            <a:tbl>
              <a:tblPr firstRow="1" bandRow="1">
                <a:tableStyleId>{5C22544A-7EE6-4342-B048-85BDC9FD1C3A}</a:tableStyleId>
              </a:tblPr>
              <a:tblGrid>
                <a:gridCol w="3944203"/>
                <a:gridCol w="3944203"/>
                <a:gridCol w="3944203"/>
              </a:tblGrid>
              <a:tr h="733117">
                <a:tc>
                  <a:txBody>
                    <a:bodyPr/>
                    <a:lstStyle/>
                    <a:p>
                      <a:pPr algn="ctr"/>
                      <a:r>
                        <a:rPr lang="ru-RU" sz="1400" b="1" i="0" u="none" strike="noStrike" cap="none" dirty="0" smtClean="0">
                          <a:solidFill>
                            <a:schemeClr val="lt1"/>
                          </a:solidFill>
                          <a:effectLst/>
                          <a:latin typeface="+mn-lt"/>
                          <a:ea typeface="+mn-ea"/>
                          <a:cs typeface="+mn-cs"/>
                          <a:sym typeface="Arial"/>
                        </a:rPr>
                        <a:t>Содержание запрета/ограничения/обязанности</a:t>
                      </a:r>
                      <a:endParaRPr lang="ru-RU" dirty="0"/>
                    </a:p>
                  </a:txBody>
                  <a:tcPr/>
                </a:tc>
                <a:tc>
                  <a:txBody>
                    <a:bodyPr/>
                    <a:lstStyle/>
                    <a:p>
                      <a:pPr algn="ctr"/>
                      <a:r>
                        <a:rPr lang="ru-RU" sz="1400" b="1" i="0" u="none" strike="noStrike" cap="none" dirty="0" smtClean="0">
                          <a:solidFill>
                            <a:schemeClr val="lt1"/>
                          </a:solidFill>
                          <a:effectLst/>
                          <a:latin typeface="+mn-lt"/>
                          <a:ea typeface="+mn-ea"/>
                          <a:cs typeface="+mn-cs"/>
                          <a:sym typeface="Arial"/>
                        </a:rPr>
                        <a:t>Основание</a:t>
                      </a:r>
                      <a:endParaRPr lang="ru-RU" dirty="0"/>
                    </a:p>
                  </a:txBody>
                  <a:tcPr/>
                </a:tc>
                <a:tc>
                  <a:txBody>
                    <a:bodyPr/>
                    <a:lstStyle/>
                    <a:p>
                      <a:pPr algn="ctr"/>
                      <a:r>
                        <a:rPr lang="ru-RU" sz="1400" b="1" i="0" u="none" strike="noStrike" cap="none" dirty="0" smtClean="0">
                          <a:solidFill>
                            <a:schemeClr val="lt1"/>
                          </a:solidFill>
                          <a:effectLst/>
                          <a:latin typeface="+mn-lt"/>
                          <a:ea typeface="+mn-ea"/>
                          <a:cs typeface="+mn-cs"/>
                          <a:sym typeface="Arial"/>
                        </a:rPr>
                        <a:t>Необходимые действия </a:t>
                      </a:r>
                      <a:endParaRPr lang="ru-RU" dirty="0"/>
                    </a:p>
                  </a:txBody>
                  <a:tcPr/>
                </a:tc>
              </a:tr>
              <a:tr h="542103">
                <a:tc gridSpan="3">
                  <a:txBody>
                    <a:bodyPr/>
                    <a:lstStyle/>
                    <a:p>
                      <a:pPr algn="ctr"/>
                      <a:r>
                        <a:rPr lang="ru-RU" sz="1400" b="1" i="0" u="none" strike="noStrike" cap="none" dirty="0" smtClean="0">
                          <a:solidFill>
                            <a:schemeClr val="dk1"/>
                          </a:solidFill>
                          <a:effectLst/>
                          <a:latin typeface="+mn-lt"/>
                          <a:ea typeface="+mn-ea"/>
                          <a:cs typeface="+mn-cs"/>
                          <a:sym typeface="Arial"/>
                        </a:rPr>
                        <a:t>Получение подарков, услуг, наград и иных благ</a:t>
                      </a:r>
                      <a:endParaRPr lang="ru-RU" dirty="0"/>
                    </a:p>
                  </a:txBody>
                  <a:tcPr/>
                </a:tc>
                <a:tc hMerge="1">
                  <a:txBody>
                    <a:bodyPr/>
                    <a:lstStyle/>
                    <a:p>
                      <a:endParaRPr lang="ru-RU" dirty="0"/>
                    </a:p>
                  </a:txBody>
                  <a:tcPr/>
                </a:tc>
                <a:tc hMerge="1">
                  <a:txBody>
                    <a:bodyPr/>
                    <a:lstStyle/>
                    <a:p>
                      <a:endParaRPr lang="ru-RU" dirty="0"/>
                    </a:p>
                  </a:txBody>
                  <a:tcPr/>
                </a:tc>
              </a:tr>
              <a:tr h="3743487">
                <a:tc>
                  <a:txBody>
                    <a:bodyPr/>
                    <a:lstStyle/>
                    <a:p>
                      <a:pPr algn="just">
                        <a:spcAft>
                          <a:spcPts val="0"/>
                        </a:spcAft>
                      </a:pPr>
                      <a:r>
                        <a:rPr lang="ru-RU" sz="1400" dirty="0">
                          <a:solidFill>
                            <a:srgbClr val="000000"/>
                          </a:solidFill>
                          <a:effectLst/>
                          <a:latin typeface="Roboto Light"/>
                          <a:ea typeface="Times New Roman" panose="02020603050405020304" pitchFamily="18" charset="0"/>
                        </a:rPr>
                        <a:t>Работник не вправе принимать без письменного разрешения </a:t>
                      </a:r>
                      <a:r>
                        <a:rPr lang="ru-RU" sz="1400" dirty="0">
                          <a:effectLst/>
                          <a:latin typeface="Roboto Light"/>
                          <a:ea typeface="Times New Roman" panose="02020603050405020304" pitchFamily="18" charset="0"/>
                        </a:rPr>
                        <a:t>работодателя от иностранных государств, международных организаций награды, почетные и специальные звания (за исключением научных званий), если в его должностные обязанности входит взаимодействие с указанными организациями</a:t>
                      </a:r>
                      <a:r>
                        <a:rPr lang="ru-RU" sz="1400" dirty="0">
                          <a:solidFill>
                            <a:srgbClr val="000000"/>
                          </a:solidFill>
                          <a:effectLst/>
                          <a:latin typeface="Roboto Light"/>
                          <a:ea typeface="Times New Roman" panose="02020603050405020304" pitchFamily="18" charset="0"/>
                        </a:rPr>
                        <a:t>. </a:t>
                      </a:r>
                      <a:endParaRPr lang="ru-RU" sz="1400" dirty="0">
                        <a:effectLst/>
                        <a:latin typeface="Roboto Light"/>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just">
                        <a:lnSpc>
                          <a:spcPts val="1150"/>
                        </a:lnSpc>
                        <a:spcBef>
                          <a:spcPts val="1800"/>
                        </a:spcBef>
                        <a:spcAft>
                          <a:spcPts val="300"/>
                        </a:spcAft>
                      </a:pPr>
                      <a:r>
                        <a:rPr lang="ru-RU" sz="1400" spc="0" baseline="0" dirty="0">
                          <a:solidFill>
                            <a:srgbClr val="000000"/>
                          </a:solidFill>
                          <a:effectLst/>
                          <a:latin typeface="Roboto Light"/>
                          <a:ea typeface="Times New Roman" panose="02020603050405020304" pitchFamily="18" charset="0"/>
                        </a:rPr>
                        <a:t>Положения</a:t>
                      </a:r>
                      <a:r>
                        <a:rPr lang="ru-RU" sz="1400" spc="-25" dirty="0">
                          <a:solidFill>
                            <a:srgbClr val="000000"/>
                          </a:solidFill>
                          <a:effectLst/>
                          <a:latin typeface="Roboto Light"/>
                          <a:ea typeface="Times New Roman" panose="02020603050405020304" pitchFamily="18" charset="0"/>
                        </a:rPr>
                        <a:t>, разрабатываемые краевыми государственными (автономными, бюджетными, казенными) учреждениями </a:t>
                      </a:r>
                      <a:endParaRPr lang="ru-RU" sz="1400" spc="-25" dirty="0">
                        <a:effectLst/>
                        <a:latin typeface="Roboto Light"/>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just">
                        <a:spcAft>
                          <a:spcPts val="0"/>
                        </a:spcAft>
                      </a:pPr>
                      <a:r>
                        <a:rPr lang="ru-RU" sz="1400" dirty="0">
                          <a:solidFill>
                            <a:srgbClr val="000000"/>
                          </a:solidFill>
                          <a:effectLst/>
                          <a:latin typeface="Roboto Light"/>
                          <a:ea typeface="Times New Roman" panose="02020603050405020304" pitchFamily="18" charset="0"/>
                        </a:rPr>
                        <a:t>Необходимо получить письменное разрешение работодателя.</a:t>
                      </a:r>
                      <a:endParaRPr lang="ru-RU" sz="1400" dirty="0">
                        <a:effectLst/>
                        <a:latin typeface="Roboto Light"/>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1003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2235353" y="558601"/>
            <a:ext cx="10828332" cy="1166877"/>
          </a:xfrm>
          <a:prstGeom prst="rect">
            <a:avLst/>
          </a:prstGeom>
          <a:noFill/>
          <a:ln>
            <a:noFill/>
          </a:ln>
        </p:spPr>
        <p:txBody>
          <a:bodyPr spcFirstLastPara="1" wrap="square" lIns="91425" tIns="91425" rIns="91425" bIns="91425" anchor="t" anchorCtr="0">
            <a:noAutofit/>
          </a:bodyPr>
          <a:lstStyle/>
          <a:p>
            <a:pPr fontAlgn="base"/>
            <a:r>
              <a:rPr lang="ru-RU" sz="1400" b="1" dirty="0" smtClean="0"/>
              <a:t>     </a:t>
            </a:r>
            <a:r>
              <a:rPr lang="ru-RU" sz="1400" b="1" dirty="0"/>
              <a:t>Ответственность за несоблюдение предусмотренных </a:t>
            </a:r>
            <a:r>
              <a:rPr lang="ru-RU" sz="1400" b="1" dirty="0" smtClean="0"/>
              <a:t>ограничений </a:t>
            </a:r>
            <a:r>
              <a:rPr lang="ru-RU" sz="1400" b="1" dirty="0"/>
              <a:t>и запретов</a:t>
            </a:r>
            <a:endParaRPr lang="ru-RU" sz="1400" dirty="0"/>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sp>
        <p:nvSpPr>
          <p:cNvPr id="2" name="Прямоугольник 1"/>
          <p:cNvSpPr/>
          <p:nvPr/>
        </p:nvSpPr>
        <p:spPr>
          <a:xfrm>
            <a:off x="5971607" y="3244334"/>
            <a:ext cx="248786" cy="369332"/>
          </a:xfrm>
          <a:prstGeom prst="rect">
            <a:avLst/>
          </a:prstGeom>
        </p:spPr>
        <p:txBody>
          <a:bodyPr wrap="none">
            <a:spAutoFit/>
          </a:bodyPr>
          <a:lstStyle/>
          <a:p>
            <a:r>
              <a:rPr lang="ru-RU" dirty="0"/>
              <a:t> </a:t>
            </a:r>
          </a:p>
        </p:txBody>
      </p:sp>
      <p:sp>
        <p:nvSpPr>
          <p:cNvPr id="4" name="Прямоугольник 3"/>
          <p:cNvSpPr/>
          <p:nvPr/>
        </p:nvSpPr>
        <p:spPr>
          <a:xfrm>
            <a:off x="363405" y="1392543"/>
            <a:ext cx="11443063" cy="307777"/>
          </a:xfrm>
          <a:prstGeom prst="rect">
            <a:avLst/>
          </a:prstGeom>
        </p:spPr>
        <p:txBody>
          <a:bodyPr wrap="square">
            <a:spAutoFit/>
          </a:bodyPr>
          <a:lstStyle/>
          <a:p>
            <a:pPr marL="137160" indent="0" algn="just">
              <a:buNone/>
            </a:pPr>
            <a:r>
              <a:rPr lang="ru-RU" sz="1400" dirty="0">
                <a:latin typeface="Roboto Light"/>
              </a:rPr>
              <a:t> </a:t>
            </a:r>
          </a:p>
        </p:txBody>
      </p:sp>
      <p:sp>
        <p:nvSpPr>
          <p:cNvPr id="5" name="Прямоугольник 4"/>
          <p:cNvSpPr/>
          <p:nvPr/>
        </p:nvSpPr>
        <p:spPr>
          <a:xfrm>
            <a:off x="516556" y="1477327"/>
            <a:ext cx="11289912" cy="5155257"/>
          </a:xfrm>
          <a:prstGeom prst="rect">
            <a:avLst/>
          </a:prstGeom>
        </p:spPr>
        <p:txBody>
          <a:bodyPr wrap="square">
            <a:spAutoFit/>
          </a:bodyPr>
          <a:lstStyle/>
          <a:p>
            <a:pPr algn="just"/>
            <a:r>
              <a:rPr lang="ru-RU" b="1" dirty="0" smtClean="0">
                <a:latin typeface="Roboto Light"/>
              </a:rPr>
              <a:t>      </a:t>
            </a:r>
            <a:r>
              <a:rPr lang="ru-RU" sz="1300" dirty="0" smtClean="0">
                <a:latin typeface="Roboto Light"/>
              </a:rPr>
              <a:t>В </a:t>
            </a:r>
            <a:r>
              <a:rPr lang="ru-RU" sz="1300" dirty="0">
                <a:latin typeface="Roboto Light"/>
              </a:rPr>
              <a:t>соответствии со статьей 13 Федерального закона № 273-ФЗ граждане Российской Федерации, иностранные граждане и лица без гражданства </a:t>
            </a:r>
            <a:r>
              <a:rPr lang="ru-RU" sz="1300" dirty="0" smtClean="0">
                <a:latin typeface="Roboto Light"/>
              </a:rPr>
              <a:t>за </a:t>
            </a:r>
            <a:r>
              <a:rPr lang="ru-RU" sz="1300" dirty="0">
                <a:latin typeface="Roboto Light"/>
              </a:rPr>
              <a:t>совершение коррупционных правонарушений несут уголовную, административную, гражданско-правовую и дисциплинарную ответственность </a:t>
            </a:r>
            <a:r>
              <a:rPr lang="ru-RU" sz="1300" dirty="0" smtClean="0">
                <a:latin typeface="Roboto Light"/>
              </a:rPr>
              <a:t>в </a:t>
            </a:r>
            <a:r>
              <a:rPr lang="ru-RU" sz="1300" dirty="0">
                <a:latin typeface="Roboto Light"/>
              </a:rPr>
              <a:t>соответствии с законодательством Российской Федерации</a:t>
            </a:r>
            <a:r>
              <a:rPr lang="ru-RU" sz="1300" dirty="0" smtClean="0">
                <a:latin typeface="Roboto Light"/>
              </a:rPr>
              <a:t>.</a:t>
            </a:r>
          </a:p>
          <a:p>
            <a:pPr algn="just"/>
            <a:endParaRPr lang="ru-RU" sz="1300" dirty="0" smtClean="0">
              <a:latin typeface="Roboto Light"/>
            </a:endParaRPr>
          </a:p>
          <a:p>
            <a:pPr algn="just"/>
            <a:endParaRPr lang="ru-RU" sz="1300" dirty="0" smtClean="0">
              <a:latin typeface="Roboto Light"/>
            </a:endParaRPr>
          </a:p>
          <a:p>
            <a:pPr algn="ctr"/>
            <a:r>
              <a:rPr lang="ru-RU" sz="1300" b="1" dirty="0">
                <a:latin typeface="Roboto Light"/>
              </a:rPr>
              <a:t>Уголовная ответственность </a:t>
            </a:r>
            <a:endParaRPr lang="ru-RU" sz="1300" dirty="0">
              <a:latin typeface="Roboto Light"/>
            </a:endParaRPr>
          </a:p>
          <a:p>
            <a:pPr algn="ctr"/>
            <a:r>
              <a:rPr lang="ru-RU" sz="1300" b="1" dirty="0">
                <a:latin typeface="Roboto Light"/>
              </a:rPr>
              <a:t>за преступления коррупционной </a:t>
            </a:r>
            <a:r>
              <a:rPr lang="ru-RU" sz="1300" b="1" dirty="0" smtClean="0">
                <a:latin typeface="Roboto Light"/>
              </a:rPr>
              <a:t>направленности</a:t>
            </a:r>
          </a:p>
          <a:p>
            <a:pPr algn="ctr"/>
            <a:r>
              <a:rPr lang="ru-RU" sz="1300" b="1" dirty="0">
                <a:latin typeface="Roboto Light"/>
              </a:rPr>
              <a:t> </a:t>
            </a:r>
            <a:endParaRPr lang="ru-RU" sz="1300" dirty="0">
              <a:latin typeface="Roboto Light"/>
            </a:endParaRPr>
          </a:p>
          <a:p>
            <a:pPr algn="just"/>
            <a:r>
              <a:rPr lang="ru-RU" sz="1300" dirty="0">
                <a:latin typeface="Roboto Light"/>
              </a:rPr>
              <a:t> </a:t>
            </a:r>
            <a:r>
              <a:rPr lang="ru-RU" sz="1300" dirty="0" smtClean="0">
                <a:latin typeface="Roboto Light"/>
              </a:rPr>
              <a:t>        Нормативным </a:t>
            </a:r>
            <a:r>
              <a:rPr lang="ru-RU" sz="1300" dirty="0">
                <a:latin typeface="Roboto Light"/>
              </a:rPr>
              <a:t>правовым актом, устанавливающим уголовную ответственность, является Уголовный кодекс Российской Федерации.</a:t>
            </a:r>
          </a:p>
          <a:p>
            <a:r>
              <a:rPr lang="ru-RU" sz="1300" dirty="0" smtClean="0">
                <a:latin typeface="Roboto Light"/>
              </a:rPr>
              <a:t>         Перечень </a:t>
            </a:r>
            <a:r>
              <a:rPr lang="ru-RU" sz="1300" dirty="0">
                <a:latin typeface="Roboto Light"/>
              </a:rPr>
              <a:t>коррупционных преступлений Уголовным кодексом Российской Федерации прямо не устанавливается.</a:t>
            </a:r>
          </a:p>
          <a:p>
            <a:pPr algn="just"/>
            <a:r>
              <a:rPr lang="ru-RU" sz="1300" dirty="0" smtClean="0">
                <a:latin typeface="Roboto Light"/>
              </a:rPr>
              <a:t>         К </a:t>
            </a:r>
            <a:r>
              <a:rPr lang="ru-RU" sz="1300" dirty="0">
                <a:latin typeface="Roboto Light"/>
              </a:rPr>
              <a:t>преступлениям коррупционной направленности относятся противоправные деяния связанные с злоупотреблением служебным положением, дачей взятки, получением взятки, злоупотреблением полномочиями, коммерческий подкуп либо иным незаконным использованием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a:t>
            </a:r>
            <a:r>
              <a:rPr lang="ru-RU" sz="1300" dirty="0" smtClean="0">
                <a:latin typeface="Roboto Light"/>
              </a:rPr>
              <a:t>а </a:t>
            </a:r>
            <a:r>
              <a:rPr lang="ru-RU" sz="1300" dirty="0">
                <a:latin typeface="Roboto Light"/>
              </a:rPr>
              <a:t>также совершение вышеуказанных деяний от имени или в интересах юридического лица</a:t>
            </a:r>
            <a:r>
              <a:rPr lang="ru-RU" sz="1300" dirty="0" smtClean="0">
                <a:latin typeface="Roboto Light"/>
              </a:rPr>
              <a:t>.</a:t>
            </a:r>
          </a:p>
          <a:p>
            <a:pPr algn="just"/>
            <a:r>
              <a:rPr lang="ru-RU" sz="1300" dirty="0" smtClean="0">
                <a:latin typeface="Roboto Light"/>
              </a:rPr>
              <a:t>	</a:t>
            </a:r>
            <a:endParaRPr lang="ru-RU" sz="1300" dirty="0">
              <a:latin typeface="Roboto Light"/>
            </a:endParaRPr>
          </a:p>
          <a:p>
            <a:pPr algn="just"/>
            <a:r>
              <a:rPr lang="ru-RU" sz="1400" dirty="0" smtClean="0"/>
              <a:t>        </a:t>
            </a:r>
            <a:r>
              <a:rPr lang="ru-RU" sz="1300" dirty="0" smtClean="0">
                <a:latin typeface="Roboto Light"/>
              </a:rPr>
              <a:t>Так</a:t>
            </a:r>
            <a:r>
              <a:rPr lang="ru-RU" sz="1300" dirty="0">
                <a:latin typeface="Roboto Light"/>
              </a:rPr>
              <a:t>, например, в соответствии с Указанием Генпрокуратуры России № 35/11, МВД России № 1 от 24.01.2020 «О введении в действие перечней статей Уголовного кодекса Российской Федерации, используемых при формировании статистической отчетности», к преступлениям коррупционной направленности относятся:</a:t>
            </a:r>
          </a:p>
          <a:p>
            <a:r>
              <a:rPr lang="ru-RU" sz="1300" dirty="0" smtClean="0">
                <a:latin typeface="Roboto Light"/>
                <a:hlinkClick r:id="rId3"/>
              </a:rPr>
              <a:t>Статья </a:t>
            </a:r>
            <a:r>
              <a:rPr lang="ru-RU" sz="1300" dirty="0">
                <a:latin typeface="Roboto Light"/>
                <a:hlinkClick r:id="rId3"/>
              </a:rPr>
              <a:t>160</a:t>
            </a:r>
            <a:r>
              <a:rPr lang="ru-RU" sz="1300" dirty="0">
                <a:latin typeface="Roboto Light"/>
              </a:rPr>
              <a:t>. Присвоение или растрата</a:t>
            </a:r>
          </a:p>
          <a:p>
            <a:r>
              <a:rPr lang="ru-RU" sz="1300" dirty="0">
                <a:latin typeface="Roboto Light"/>
                <a:hlinkClick r:id="rId4"/>
              </a:rPr>
              <a:t>Статья 169</a:t>
            </a:r>
            <a:r>
              <a:rPr lang="ru-RU" sz="1300" dirty="0">
                <a:latin typeface="Roboto Light"/>
              </a:rPr>
              <a:t>. Воспрепятствование законной предпринимательской или иной деятельности</a:t>
            </a:r>
          </a:p>
          <a:p>
            <a:r>
              <a:rPr lang="ru-RU" sz="1300" dirty="0">
                <a:latin typeface="Roboto Light"/>
                <a:hlinkClick r:id="rId5"/>
              </a:rPr>
              <a:t>Статья 170</a:t>
            </a:r>
            <a:r>
              <a:rPr lang="ru-RU" sz="1300" dirty="0">
                <a:latin typeface="Roboto Light"/>
              </a:rPr>
              <a:t>. Регистрация незаконных сделок с </a:t>
            </a:r>
            <a:r>
              <a:rPr lang="ru-RU" sz="1300" dirty="0" smtClean="0">
                <a:latin typeface="Roboto Light"/>
              </a:rPr>
              <a:t>недвижимым имуществом</a:t>
            </a:r>
            <a:endParaRPr lang="ru-RU" sz="1300" dirty="0">
              <a:latin typeface="Roboto Light"/>
            </a:endParaRPr>
          </a:p>
          <a:p>
            <a:pPr algn="just"/>
            <a:endParaRPr lang="ru-RU" sz="1100" dirty="0"/>
          </a:p>
          <a:p>
            <a:pPr indent="450215" algn="just">
              <a:spcAft>
                <a:spcPts val="0"/>
              </a:spcAft>
            </a:pPr>
            <a:endParaRPr lang="ru-RU" sz="11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464889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2235353" y="558601"/>
            <a:ext cx="10828332" cy="1166877"/>
          </a:xfrm>
          <a:prstGeom prst="rect">
            <a:avLst/>
          </a:prstGeom>
          <a:noFill/>
          <a:ln>
            <a:noFill/>
          </a:ln>
        </p:spPr>
        <p:txBody>
          <a:bodyPr spcFirstLastPara="1" wrap="square" lIns="91425" tIns="91425" rIns="91425" bIns="91425" anchor="t" anchorCtr="0">
            <a:noAutofit/>
          </a:bodyPr>
          <a:lstStyle/>
          <a:p>
            <a:pPr fontAlgn="base"/>
            <a:r>
              <a:rPr lang="ru-RU" sz="1400" b="1" dirty="0" smtClean="0"/>
              <a:t>     </a:t>
            </a:r>
            <a:r>
              <a:rPr lang="ru-RU" sz="1400" b="1" dirty="0"/>
              <a:t>Ответственность за несоблюдение предусмотренных </a:t>
            </a:r>
            <a:r>
              <a:rPr lang="ru-RU" sz="1400" b="1" dirty="0" smtClean="0"/>
              <a:t>ограничений </a:t>
            </a:r>
            <a:r>
              <a:rPr lang="ru-RU" sz="1400" b="1" dirty="0"/>
              <a:t>и запретов</a:t>
            </a:r>
            <a:endParaRPr lang="ru-RU" sz="1400" dirty="0"/>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sp>
        <p:nvSpPr>
          <p:cNvPr id="2" name="Прямоугольник 1"/>
          <p:cNvSpPr/>
          <p:nvPr/>
        </p:nvSpPr>
        <p:spPr>
          <a:xfrm>
            <a:off x="5971607" y="3244334"/>
            <a:ext cx="248786" cy="369332"/>
          </a:xfrm>
          <a:prstGeom prst="rect">
            <a:avLst/>
          </a:prstGeom>
        </p:spPr>
        <p:txBody>
          <a:bodyPr wrap="none">
            <a:spAutoFit/>
          </a:bodyPr>
          <a:lstStyle/>
          <a:p>
            <a:r>
              <a:rPr lang="ru-RU" dirty="0"/>
              <a:t> </a:t>
            </a:r>
          </a:p>
        </p:txBody>
      </p:sp>
      <p:sp>
        <p:nvSpPr>
          <p:cNvPr id="4" name="Прямоугольник 3"/>
          <p:cNvSpPr/>
          <p:nvPr/>
        </p:nvSpPr>
        <p:spPr>
          <a:xfrm>
            <a:off x="363405" y="1392543"/>
            <a:ext cx="11443063" cy="307777"/>
          </a:xfrm>
          <a:prstGeom prst="rect">
            <a:avLst/>
          </a:prstGeom>
        </p:spPr>
        <p:txBody>
          <a:bodyPr wrap="square">
            <a:spAutoFit/>
          </a:bodyPr>
          <a:lstStyle/>
          <a:p>
            <a:pPr marL="137160" indent="0" algn="just">
              <a:buNone/>
            </a:pPr>
            <a:r>
              <a:rPr lang="ru-RU" sz="1400" dirty="0">
                <a:latin typeface="Roboto Light"/>
              </a:rPr>
              <a:t> </a:t>
            </a:r>
          </a:p>
        </p:txBody>
      </p:sp>
      <p:sp>
        <p:nvSpPr>
          <p:cNvPr id="5" name="Прямоугольник 4"/>
          <p:cNvSpPr/>
          <p:nvPr/>
        </p:nvSpPr>
        <p:spPr>
          <a:xfrm>
            <a:off x="495300" y="1477327"/>
            <a:ext cx="11311168" cy="5232202"/>
          </a:xfrm>
          <a:prstGeom prst="rect">
            <a:avLst/>
          </a:prstGeom>
        </p:spPr>
        <p:txBody>
          <a:bodyPr wrap="square">
            <a:spAutoFit/>
          </a:bodyPr>
          <a:lstStyle/>
          <a:p>
            <a:pPr algn="just"/>
            <a:r>
              <a:rPr lang="ru-RU" sz="1300" dirty="0" smtClean="0">
                <a:latin typeface="Roboto Light"/>
                <a:hlinkClick r:id="rId3"/>
              </a:rPr>
              <a:t>Статья </a:t>
            </a:r>
            <a:r>
              <a:rPr lang="ru-RU" sz="1300" dirty="0">
                <a:latin typeface="Roboto Light"/>
                <a:hlinkClick r:id="rId3"/>
              </a:rPr>
              <a:t>174</a:t>
            </a:r>
            <a:r>
              <a:rPr lang="ru-RU" sz="1300" dirty="0">
                <a:latin typeface="Roboto Light"/>
              </a:rPr>
              <a:t>. Легализация (отмывание) денежных средств или иного имущества, приобретенных другими лицами преступным путем</a:t>
            </a:r>
          </a:p>
          <a:p>
            <a:pPr algn="just"/>
            <a:r>
              <a:rPr lang="ru-RU" sz="1300" dirty="0">
                <a:latin typeface="Roboto Light"/>
                <a:hlinkClick r:id="rId4"/>
              </a:rPr>
              <a:t>Статья 174.1</a:t>
            </a:r>
            <a:r>
              <a:rPr lang="ru-RU" sz="1300" dirty="0">
                <a:latin typeface="Roboto Light"/>
              </a:rPr>
              <a:t>. Легализация (отмывание) денежных средств или иного имущества, приобретенных лицом в результате совершения им преступления</a:t>
            </a:r>
          </a:p>
          <a:p>
            <a:pPr algn="just"/>
            <a:r>
              <a:rPr lang="ru-RU" sz="1300" dirty="0">
                <a:latin typeface="Roboto Light"/>
                <a:hlinkClick r:id="rId5"/>
              </a:rPr>
              <a:t>Статья 175</a:t>
            </a:r>
            <a:r>
              <a:rPr lang="ru-RU" sz="1300" dirty="0">
                <a:latin typeface="Roboto Light"/>
              </a:rPr>
              <a:t>. Приобретение или сбыт имущества, заведомо добытого преступным путем</a:t>
            </a:r>
          </a:p>
          <a:p>
            <a:pPr algn="just"/>
            <a:r>
              <a:rPr lang="ru-RU" sz="1300" dirty="0">
                <a:latin typeface="Roboto Light"/>
                <a:hlinkClick r:id="rId6"/>
              </a:rPr>
              <a:t>Статья 178</a:t>
            </a:r>
            <a:r>
              <a:rPr lang="ru-RU" sz="1300" dirty="0">
                <a:latin typeface="Roboto Light"/>
              </a:rPr>
              <a:t>. </a:t>
            </a:r>
            <a:r>
              <a:rPr lang="ru-RU" sz="1300" dirty="0" smtClean="0">
                <a:latin typeface="Roboto Light"/>
              </a:rPr>
              <a:t>Ограничение конкуренции</a:t>
            </a:r>
            <a:endParaRPr lang="ru-RU" sz="1300" dirty="0">
              <a:latin typeface="Roboto Light"/>
            </a:endParaRPr>
          </a:p>
          <a:p>
            <a:pPr algn="just"/>
            <a:r>
              <a:rPr lang="ru-RU" sz="1300" dirty="0">
                <a:latin typeface="Roboto Light"/>
                <a:hlinkClick r:id="rId7"/>
              </a:rPr>
              <a:t>Статья 179</a:t>
            </a:r>
            <a:r>
              <a:rPr lang="ru-RU" sz="1300" dirty="0">
                <a:latin typeface="Roboto Light"/>
              </a:rPr>
              <a:t>. Принуждение к совершению сделки или к отказу от ее совершения</a:t>
            </a:r>
          </a:p>
          <a:p>
            <a:pPr algn="just"/>
            <a:r>
              <a:rPr lang="ru-RU" sz="1300" dirty="0">
                <a:latin typeface="Roboto Light"/>
                <a:hlinkClick r:id="rId8"/>
              </a:rPr>
              <a:t>Статья 183</a:t>
            </a:r>
            <a:r>
              <a:rPr lang="ru-RU" sz="1300" dirty="0">
                <a:latin typeface="Roboto Light"/>
              </a:rPr>
              <a:t>. Незаконные получение и разглашение сведений, составляющих коммерческую, налоговую или банковскую тайну</a:t>
            </a:r>
          </a:p>
          <a:p>
            <a:pPr algn="just"/>
            <a:r>
              <a:rPr lang="ru-RU" sz="1300" dirty="0">
                <a:latin typeface="Roboto Light"/>
                <a:hlinkClick r:id="rId9"/>
              </a:rPr>
              <a:t>Статья 201</a:t>
            </a:r>
            <a:r>
              <a:rPr lang="ru-RU" sz="1300" dirty="0">
                <a:latin typeface="Roboto Light"/>
              </a:rPr>
              <a:t>. Злоупотребление полномочиями</a:t>
            </a:r>
          </a:p>
          <a:p>
            <a:pPr algn="just"/>
            <a:r>
              <a:rPr lang="ru-RU" sz="1300" dirty="0">
                <a:latin typeface="Roboto Light"/>
                <a:hlinkClick r:id="rId10"/>
              </a:rPr>
              <a:t>Статья 204</a:t>
            </a:r>
            <a:r>
              <a:rPr lang="ru-RU" sz="1300" dirty="0">
                <a:latin typeface="Roboto Light"/>
              </a:rPr>
              <a:t>. Коммерческий подкуп</a:t>
            </a:r>
          </a:p>
          <a:p>
            <a:pPr algn="just"/>
            <a:r>
              <a:rPr lang="ru-RU" sz="1300" dirty="0">
                <a:latin typeface="Roboto Light"/>
                <a:hlinkClick r:id="rId11"/>
              </a:rPr>
              <a:t>Статья 210</a:t>
            </a:r>
            <a:r>
              <a:rPr lang="ru-RU" sz="1300" dirty="0">
                <a:latin typeface="Roboto Light"/>
              </a:rPr>
              <a:t>. Организация преступного сообщества (преступной организации) или участие в нем (ней)</a:t>
            </a:r>
          </a:p>
          <a:p>
            <a:pPr algn="just"/>
            <a:r>
              <a:rPr lang="ru-RU" sz="1300" dirty="0">
                <a:latin typeface="Roboto Light"/>
                <a:hlinkClick r:id="rId12"/>
              </a:rPr>
              <a:t>Статья 285</a:t>
            </a:r>
            <a:r>
              <a:rPr lang="ru-RU" sz="1300" dirty="0">
                <a:latin typeface="Roboto Light"/>
              </a:rPr>
              <a:t>. Злоупотребление должностными полномочиями</a:t>
            </a:r>
          </a:p>
          <a:p>
            <a:pPr algn="just"/>
            <a:r>
              <a:rPr lang="ru-RU" sz="1300" dirty="0">
                <a:latin typeface="Roboto Light"/>
              </a:rPr>
              <a:t>Статья 285.1 Нецелевое расходование бюджетных средств</a:t>
            </a:r>
          </a:p>
          <a:p>
            <a:pPr algn="just"/>
            <a:r>
              <a:rPr lang="ru-RU" sz="1300" dirty="0">
                <a:latin typeface="Roboto Light"/>
                <a:hlinkClick r:id="rId13"/>
              </a:rPr>
              <a:t>Статья 286</a:t>
            </a:r>
            <a:r>
              <a:rPr lang="ru-RU" sz="1300" dirty="0">
                <a:latin typeface="Roboto Light"/>
              </a:rPr>
              <a:t>. Превышение должностных полномочий</a:t>
            </a:r>
          </a:p>
          <a:p>
            <a:pPr algn="just"/>
            <a:r>
              <a:rPr lang="ru-RU" sz="1300" dirty="0">
                <a:latin typeface="Roboto Light"/>
                <a:hlinkClick r:id="rId14"/>
              </a:rPr>
              <a:t>Статья 289</a:t>
            </a:r>
            <a:r>
              <a:rPr lang="ru-RU" sz="1300" dirty="0">
                <a:latin typeface="Roboto Light"/>
              </a:rPr>
              <a:t>. Незаконное участие в предпринимательской деятельности</a:t>
            </a:r>
          </a:p>
          <a:p>
            <a:pPr algn="just"/>
            <a:r>
              <a:rPr lang="ru-RU" sz="1300" dirty="0">
                <a:latin typeface="Roboto Light"/>
                <a:hlinkClick r:id="rId15"/>
              </a:rPr>
              <a:t>Статья 290</a:t>
            </a:r>
            <a:r>
              <a:rPr lang="ru-RU" sz="1300" dirty="0">
                <a:latin typeface="Roboto Light"/>
              </a:rPr>
              <a:t>. Получение взятки</a:t>
            </a:r>
          </a:p>
          <a:p>
            <a:pPr algn="just"/>
            <a:r>
              <a:rPr lang="ru-RU" sz="1300" dirty="0">
                <a:latin typeface="Roboto Light"/>
                <a:hlinkClick r:id="rId16"/>
              </a:rPr>
              <a:t>Статья 291</a:t>
            </a:r>
            <a:r>
              <a:rPr lang="ru-RU" sz="1300" dirty="0">
                <a:latin typeface="Roboto Light"/>
              </a:rPr>
              <a:t>. Дача взятки</a:t>
            </a:r>
          </a:p>
          <a:p>
            <a:pPr algn="just"/>
            <a:r>
              <a:rPr lang="ru-RU" sz="1300" dirty="0">
                <a:latin typeface="Roboto Light"/>
                <a:hlinkClick r:id="rId17"/>
              </a:rPr>
              <a:t>Статья 291.1</a:t>
            </a:r>
            <a:r>
              <a:rPr lang="ru-RU" sz="1300" dirty="0">
                <a:latin typeface="Roboto Light"/>
              </a:rPr>
              <a:t>. Посредничество во взяточничестве</a:t>
            </a:r>
          </a:p>
          <a:p>
            <a:pPr algn="just"/>
            <a:r>
              <a:rPr lang="ru-RU" sz="1300" dirty="0">
                <a:latin typeface="Roboto Light"/>
                <a:hlinkClick r:id="rId18"/>
              </a:rPr>
              <a:t>Статья 292</a:t>
            </a:r>
            <a:r>
              <a:rPr lang="ru-RU" sz="1300" dirty="0">
                <a:latin typeface="Roboto Light"/>
              </a:rPr>
              <a:t>. Служебный подлог</a:t>
            </a:r>
          </a:p>
          <a:p>
            <a:pPr algn="just"/>
            <a:r>
              <a:rPr lang="ru-RU" sz="1300" dirty="0">
                <a:latin typeface="Roboto Light"/>
                <a:hlinkClick r:id="rId19"/>
              </a:rPr>
              <a:t>Статья 294</a:t>
            </a:r>
            <a:r>
              <a:rPr lang="ru-RU" sz="1300" dirty="0">
                <a:latin typeface="Roboto Light"/>
              </a:rPr>
              <a:t>. Воспрепятствование осуществлению правосудия и производству предварительного расследования</a:t>
            </a:r>
          </a:p>
          <a:p>
            <a:pPr algn="just"/>
            <a:r>
              <a:rPr lang="ru-RU" sz="1300" dirty="0">
                <a:latin typeface="Roboto Light"/>
                <a:hlinkClick r:id="rId20"/>
              </a:rPr>
              <a:t>Статья 295</a:t>
            </a:r>
            <a:r>
              <a:rPr lang="ru-RU" sz="1300" dirty="0">
                <a:latin typeface="Roboto Light"/>
              </a:rPr>
              <a:t>. Посягательство на жизнь лица, осуществляющего правосудие или предварительное расследование</a:t>
            </a:r>
          </a:p>
          <a:p>
            <a:pPr algn="just"/>
            <a:r>
              <a:rPr lang="ru-RU" sz="1300" dirty="0">
                <a:latin typeface="Roboto Light"/>
                <a:hlinkClick r:id="rId21"/>
              </a:rPr>
              <a:t>Статья 296</a:t>
            </a:r>
            <a:r>
              <a:rPr lang="ru-RU" sz="1300" dirty="0">
                <a:latin typeface="Roboto Light"/>
              </a:rPr>
              <a:t>. Угроза или насильственные действия в связи с осуществлением правосудия или производством предварительного расследования</a:t>
            </a:r>
          </a:p>
          <a:p>
            <a:pPr algn="just"/>
            <a:r>
              <a:rPr lang="ru-RU" sz="1300" dirty="0">
                <a:latin typeface="Roboto Light"/>
                <a:hlinkClick r:id="rId22"/>
              </a:rPr>
              <a:t>Статья 302</a:t>
            </a:r>
            <a:r>
              <a:rPr lang="ru-RU" sz="1300" dirty="0">
                <a:latin typeface="Roboto Light"/>
              </a:rPr>
              <a:t>. Принуждение к даче показаний</a:t>
            </a:r>
          </a:p>
          <a:p>
            <a:pPr algn="just"/>
            <a:r>
              <a:rPr lang="ru-RU" sz="1300" dirty="0">
                <a:latin typeface="Roboto Light"/>
                <a:hlinkClick r:id="rId23"/>
              </a:rPr>
              <a:t>Статья 307</a:t>
            </a:r>
            <a:r>
              <a:rPr lang="ru-RU" sz="1300" dirty="0">
                <a:latin typeface="Roboto Light"/>
              </a:rPr>
              <a:t>. Заведомо ложные показание, заключение эксперта, специалиста или неправильный перевод</a:t>
            </a:r>
          </a:p>
          <a:p>
            <a:pPr algn="just"/>
            <a:r>
              <a:rPr lang="ru-RU" sz="1300" dirty="0">
                <a:latin typeface="Roboto Light"/>
                <a:hlinkClick r:id="rId24"/>
              </a:rPr>
              <a:t>Статья 309</a:t>
            </a:r>
            <a:r>
              <a:rPr lang="ru-RU" sz="1300" dirty="0">
                <a:latin typeface="Roboto Light"/>
              </a:rPr>
              <a:t>. Подкуп или принуждение к даче показаний или уклонению от дачи показаний либо к неправильному переводу и другие.</a:t>
            </a:r>
          </a:p>
          <a:p>
            <a:pPr algn="just"/>
            <a:endParaRPr lang="ru-RU" sz="1100" dirty="0"/>
          </a:p>
          <a:p>
            <a:pPr indent="450215" algn="just">
              <a:spcAft>
                <a:spcPts val="0"/>
              </a:spcAft>
            </a:pPr>
            <a:endParaRPr lang="ru-RU" sz="11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32074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2235353" y="558601"/>
            <a:ext cx="10828332" cy="1166877"/>
          </a:xfrm>
          <a:prstGeom prst="rect">
            <a:avLst/>
          </a:prstGeom>
          <a:noFill/>
          <a:ln>
            <a:noFill/>
          </a:ln>
        </p:spPr>
        <p:txBody>
          <a:bodyPr spcFirstLastPara="1" wrap="square" lIns="91425" tIns="91425" rIns="91425" bIns="91425" anchor="t" anchorCtr="0">
            <a:noAutofit/>
          </a:bodyPr>
          <a:lstStyle/>
          <a:p>
            <a:pPr fontAlgn="base"/>
            <a:r>
              <a:rPr lang="ru-RU" sz="1400" b="1" dirty="0" smtClean="0"/>
              <a:t>     Ответственность за несоблюдение предусмотренных ограничений и запретов</a:t>
            </a:r>
            <a:endParaRPr lang="ru-RU" sz="1400" dirty="0"/>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sp>
        <p:nvSpPr>
          <p:cNvPr id="2" name="Прямоугольник 1"/>
          <p:cNvSpPr/>
          <p:nvPr/>
        </p:nvSpPr>
        <p:spPr>
          <a:xfrm>
            <a:off x="5971607" y="3244334"/>
            <a:ext cx="248786" cy="369332"/>
          </a:xfrm>
          <a:prstGeom prst="rect">
            <a:avLst/>
          </a:prstGeom>
        </p:spPr>
        <p:txBody>
          <a:bodyPr wrap="none">
            <a:spAutoFit/>
          </a:bodyPr>
          <a:lstStyle/>
          <a:p>
            <a:r>
              <a:rPr lang="ru-RU" dirty="0"/>
              <a:t> </a:t>
            </a:r>
          </a:p>
        </p:txBody>
      </p:sp>
      <p:sp>
        <p:nvSpPr>
          <p:cNvPr id="4" name="Прямоугольник 3"/>
          <p:cNvSpPr/>
          <p:nvPr/>
        </p:nvSpPr>
        <p:spPr>
          <a:xfrm>
            <a:off x="363405" y="1392543"/>
            <a:ext cx="11443063" cy="307777"/>
          </a:xfrm>
          <a:prstGeom prst="rect">
            <a:avLst/>
          </a:prstGeom>
        </p:spPr>
        <p:txBody>
          <a:bodyPr wrap="square">
            <a:spAutoFit/>
          </a:bodyPr>
          <a:lstStyle/>
          <a:p>
            <a:pPr marL="137160" indent="0" algn="just">
              <a:buNone/>
            </a:pPr>
            <a:r>
              <a:rPr lang="ru-RU" sz="1400" dirty="0">
                <a:latin typeface="Roboto Light"/>
              </a:rPr>
              <a:t> </a:t>
            </a:r>
          </a:p>
        </p:txBody>
      </p:sp>
      <p:sp>
        <p:nvSpPr>
          <p:cNvPr id="5" name="Прямоугольник 4"/>
          <p:cNvSpPr/>
          <p:nvPr/>
        </p:nvSpPr>
        <p:spPr>
          <a:xfrm>
            <a:off x="495300" y="1477327"/>
            <a:ext cx="11311168" cy="984885"/>
          </a:xfrm>
          <a:prstGeom prst="rect">
            <a:avLst/>
          </a:prstGeom>
        </p:spPr>
        <p:txBody>
          <a:bodyPr wrap="square">
            <a:spAutoFit/>
          </a:bodyPr>
          <a:lstStyle/>
          <a:p>
            <a:pPr algn="ctr"/>
            <a:r>
              <a:rPr lang="ru-RU" dirty="0" smtClean="0">
                <a:latin typeface="Roboto Light"/>
                <a:cs typeface="Times New Roman" panose="02020603050405020304" pitchFamily="18" charset="0"/>
              </a:rPr>
              <a:t>За преступления коррупционной направленности Уголовным кодексом Российской Федерации </a:t>
            </a:r>
          </a:p>
          <a:p>
            <a:pPr algn="ctr"/>
            <a:r>
              <a:rPr lang="ru-RU" dirty="0" smtClean="0">
                <a:latin typeface="Roboto Light"/>
                <a:cs typeface="Times New Roman" panose="02020603050405020304" pitchFamily="18" charset="0"/>
              </a:rPr>
              <a:t>предусмотрены следующие виды наказаний:</a:t>
            </a:r>
          </a:p>
          <a:p>
            <a:pPr algn="just"/>
            <a:endParaRPr lang="ru-RU" sz="1100" dirty="0"/>
          </a:p>
          <a:p>
            <a:pPr indent="450215" algn="just">
              <a:spcAft>
                <a:spcPts val="0"/>
              </a:spcAft>
            </a:pPr>
            <a:endParaRPr lang="ru-RU" sz="1100" dirty="0">
              <a:effectLst/>
              <a:latin typeface="Arial" panose="020B0604020202020204" pitchFamily="34" charset="0"/>
              <a:ea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4051869782"/>
              </p:ext>
            </p:extLst>
          </p:nvPr>
        </p:nvGraphicFramePr>
        <p:xfrm>
          <a:off x="2032000" y="2145065"/>
          <a:ext cx="8128000" cy="3993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1141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2235353" y="558601"/>
            <a:ext cx="10828332" cy="1166877"/>
          </a:xfrm>
          <a:prstGeom prst="rect">
            <a:avLst/>
          </a:prstGeom>
          <a:noFill/>
          <a:ln>
            <a:noFill/>
          </a:ln>
        </p:spPr>
        <p:txBody>
          <a:bodyPr spcFirstLastPara="1" wrap="square" lIns="91425" tIns="91425" rIns="91425" bIns="91425" anchor="t" anchorCtr="0">
            <a:noAutofit/>
          </a:bodyPr>
          <a:lstStyle/>
          <a:p>
            <a:pPr fontAlgn="base"/>
            <a:r>
              <a:rPr lang="ru-RU" sz="1400" b="1" dirty="0" smtClean="0"/>
              <a:t>     </a:t>
            </a:r>
            <a:r>
              <a:rPr lang="ru-RU" sz="1400" b="1" dirty="0"/>
              <a:t>Ответственность за несоблюдение предусмотренных </a:t>
            </a:r>
            <a:r>
              <a:rPr lang="ru-RU" sz="1400" b="1" dirty="0" smtClean="0"/>
              <a:t>ограничений </a:t>
            </a:r>
            <a:r>
              <a:rPr lang="ru-RU" sz="1400" b="1" dirty="0"/>
              <a:t>и запретов</a:t>
            </a:r>
            <a:endParaRPr lang="ru-RU" sz="1400" dirty="0"/>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sp>
        <p:nvSpPr>
          <p:cNvPr id="2" name="Прямоугольник 1"/>
          <p:cNvSpPr/>
          <p:nvPr/>
        </p:nvSpPr>
        <p:spPr>
          <a:xfrm>
            <a:off x="5971607" y="3244334"/>
            <a:ext cx="248786" cy="369332"/>
          </a:xfrm>
          <a:prstGeom prst="rect">
            <a:avLst/>
          </a:prstGeom>
        </p:spPr>
        <p:txBody>
          <a:bodyPr wrap="none">
            <a:spAutoFit/>
          </a:bodyPr>
          <a:lstStyle/>
          <a:p>
            <a:r>
              <a:rPr lang="ru-RU" dirty="0"/>
              <a:t> </a:t>
            </a:r>
          </a:p>
        </p:txBody>
      </p:sp>
      <p:sp>
        <p:nvSpPr>
          <p:cNvPr id="4" name="Прямоугольник 3"/>
          <p:cNvSpPr/>
          <p:nvPr/>
        </p:nvSpPr>
        <p:spPr>
          <a:xfrm>
            <a:off x="363405" y="1392543"/>
            <a:ext cx="11443063" cy="307777"/>
          </a:xfrm>
          <a:prstGeom prst="rect">
            <a:avLst/>
          </a:prstGeom>
        </p:spPr>
        <p:txBody>
          <a:bodyPr wrap="square">
            <a:spAutoFit/>
          </a:bodyPr>
          <a:lstStyle/>
          <a:p>
            <a:pPr marL="137160" indent="0" algn="just">
              <a:buNone/>
            </a:pPr>
            <a:r>
              <a:rPr lang="ru-RU" sz="1400" dirty="0">
                <a:latin typeface="Roboto Light"/>
              </a:rPr>
              <a:t> </a:t>
            </a:r>
          </a:p>
        </p:txBody>
      </p:sp>
      <p:sp>
        <p:nvSpPr>
          <p:cNvPr id="5" name="Прямоугольник 4"/>
          <p:cNvSpPr/>
          <p:nvPr/>
        </p:nvSpPr>
        <p:spPr>
          <a:xfrm>
            <a:off x="495300" y="1477327"/>
            <a:ext cx="11311168" cy="5386090"/>
          </a:xfrm>
          <a:prstGeom prst="rect">
            <a:avLst/>
          </a:prstGeom>
        </p:spPr>
        <p:txBody>
          <a:bodyPr wrap="square">
            <a:spAutoFit/>
          </a:bodyPr>
          <a:lstStyle/>
          <a:p>
            <a:pPr algn="ctr"/>
            <a:r>
              <a:rPr lang="ru-RU" sz="1400" b="1" dirty="0"/>
              <a:t>Административная ответственность </a:t>
            </a:r>
            <a:r>
              <a:rPr lang="ru-RU" sz="1400" b="1" dirty="0" smtClean="0"/>
              <a:t>за </a:t>
            </a:r>
            <a:r>
              <a:rPr lang="ru-RU" sz="1400" b="1" dirty="0"/>
              <a:t>коррупционные </a:t>
            </a:r>
            <a:r>
              <a:rPr lang="ru-RU" sz="1400" b="1" dirty="0" smtClean="0"/>
              <a:t>правонарушения</a:t>
            </a:r>
          </a:p>
          <a:p>
            <a:pPr algn="ctr"/>
            <a:endParaRPr lang="ru-RU" sz="1400" b="1" dirty="0" smtClean="0"/>
          </a:p>
          <a:p>
            <a:pPr algn="just"/>
            <a:r>
              <a:rPr lang="ru-RU" sz="1400" dirty="0">
                <a:latin typeface="Roboto Light"/>
              </a:rPr>
              <a:t> </a:t>
            </a:r>
            <a:r>
              <a:rPr lang="ru-RU" sz="1400" dirty="0" smtClean="0">
                <a:latin typeface="Roboto Light"/>
              </a:rPr>
              <a:t>        Нормативным </a:t>
            </a:r>
            <a:r>
              <a:rPr lang="ru-RU" sz="1400" dirty="0">
                <a:latin typeface="Roboto Light"/>
              </a:rPr>
              <a:t>правовым актом, устанавливающим административную ответственность, является Кодекс Российской Федерации об административных правонарушениях (далее - </a:t>
            </a:r>
            <a:r>
              <a:rPr lang="ru-RU" sz="1400" dirty="0" smtClean="0">
                <a:latin typeface="Roboto Light"/>
              </a:rPr>
              <a:t>КоАП).</a:t>
            </a:r>
          </a:p>
          <a:p>
            <a:pPr algn="just"/>
            <a:endParaRPr lang="ru-RU" sz="1400" dirty="0">
              <a:latin typeface="Roboto Light"/>
            </a:endParaRPr>
          </a:p>
          <a:p>
            <a:pPr algn="just"/>
            <a:r>
              <a:rPr lang="ru-RU" sz="1400" dirty="0" smtClean="0">
                <a:latin typeface="Roboto Light"/>
              </a:rPr>
              <a:t>         Кодекс </a:t>
            </a:r>
            <a:r>
              <a:rPr lang="ru-RU" sz="1400" dirty="0">
                <a:latin typeface="Roboto Light"/>
              </a:rPr>
              <a:t>Российской Федерации об административных правонарушениях содержит более 20 составов административных правонарушений коррупционного характера, среди которых можно выделить такие, как: </a:t>
            </a:r>
            <a:endParaRPr lang="ru-RU" sz="1400" dirty="0" smtClean="0">
              <a:latin typeface="Roboto Light"/>
            </a:endParaRPr>
          </a:p>
          <a:p>
            <a:pPr algn="just"/>
            <a:r>
              <a:rPr lang="ru-RU" sz="1400" dirty="0" smtClean="0">
                <a:latin typeface="Roboto Light"/>
                <a:hlinkClick r:id="rId3"/>
              </a:rPr>
              <a:t>статья </a:t>
            </a:r>
            <a:r>
              <a:rPr lang="ru-RU" sz="1400" dirty="0">
                <a:latin typeface="Roboto Light"/>
                <a:hlinkClick r:id="rId3"/>
              </a:rPr>
              <a:t>5.16</a:t>
            </a:r>
            <a:r>
              <a:rPr lang="ru-RU" sz="1400" dirty="0">
                <a:latin typeface="Roboto Light"/>
              </a:rPr>
              <a:t> «Подкуп избирателей, участников референдума либо осуществление в период избирательной кампании, кампании референдума благотворительной деятельности с нарушением законодательства о выборах и референдумах»</a:t>
            </a:r>
          </a:p>
          <a:p>
            <a:pPr algn="just"/>
            <a:r>
              <a:rPr lang="ru-RU" sz="1400" dirty="0">
                <a:latin typeface="Roboto Light"/>
                <a:hlinkClick r:id="rId4"/>
              </a:rPr>
              <a:t>статья 5.20</a:t>
            </a:r>
            <a:r>
              <a:rPr lang="ru-RU" sz="1400" dirty="0">
                <a:latin typeface="Roboto Light"/>
              </a:rPr>
              <a:t> «Незаконное финансирование избирательной кампании, кампании референдума, оказание запрещенной законом материальной поддержки, связанные </a:t>
            </a:r>
            <a:r>
              <a:rPr lang="ru-RU" sz="1400" dirty="0" smtClean="0">
                <a:latin typeface="Roboto Light"/>
              </a:rPr>
              <a:t>с </a:t>
            </a:r>
            <a:r>
              <a:rPr lang="ru-RU" sz="1400" dirty="0">
                <a:latin typeface="Roboto Light"/>
              </a:rPr>
              <a:t>проведением выборов, референдума, выполнение работ, оказание услуг, реализация товаров бесплатно или по необоснованно заниженным (завышенным) расценкам»</a:t>
            </a:r>
          </a:p>
          <a:p>
            <a:pPr algn="just"/>
            <a:r>
              <a:rPr lang="ru-RU" sz="1400" dirty="0">
                <a:latin typeface="Roboto Light"/>
                <a:hlinkClick r:id="rId5"/>
              </a:rPr>
              <a:t>статья 5.45</a:t>
            </a:r>
            <a:r>
              <a:rPr lang="ru-RU" sz="1400" dirty="0">
                <a:latin typeface="Roboto Light"/>
              </a:rPr>
              <a:t> «Использование преимуществ должностного или служебного положения в период избирательной кампании, кампании референдума»</a:t>
            </a:r>
          </a:p>
          <a:p>
            <a:pPr algn="just"/>
            <a:r>
              <a:rPr lang="ru-RU" sz="1400" dirty="0">
                <a:latin typeface="Roboto Light"/>
                <a:hlinkClick r:id="rId6"/>
              </a:rPr>
              <a:t>статья 5.47</a:t>
            </a:r>
            <a:r>
              <a:rPr lang="ru-RU" sz="1400" dirty="0">
                <a:latin typeface="Roboto Light"/>
              </a:rPr>
              <a:t> «Сбор подписей избирателей, участников референдума </a:t>
            </a:r>
            <a:r>
              <a:rPr lang="ru-RU" sz="1400" dirty="0" smtClean="0">
                <a:latin typeface="Roboto Light"/>
              </a:rPr>
              <a:t>в </a:t>
            </a:r>
            <a:r>
              <a:rPr lang="ru-RU" sz="1400" dirty="0">
                <a:latin typeface="Roboto Light"/>
              </a:rPr>
              <a:t>запрещенных местах, а также сбор подписей лицами, которым участие в этом запрещено федеральным законом»</a:t>
            </a:r>
          </a:p>
          <a:p>
            <a:pPr algn="just"/>
            <a:r>
              <a:rPr lang="ru-RU" sz="1400" dirty="0">
                <a:latin typeface="Roboto Light"/>
                <a:hlinkClick r:id="rId7"/>
              </a:rPr>
              <a:t>статья 5.50</a:t>
            </a:r>
            <a:r>
              <a:rPr lang="ru-RU" sz="1400" dirty="0">
                <a:latin typeface="Roboto Light"/>
              </a:rPr>
              <a:t> «Нарушение правил перечисления средств, внесенных </a:t>
            </a:r>
            <a:r>
              <a:rPr lang="ru-RU" sz="1400" dirty="0" smtClean="0">
                <a:latin typeface="Roboto Light"/>
              </a:rPr>
              <a:t>в </a:t>
            </a:r>
            <a:r>
              <a:rPr lang="ru-RU" sz="1400" dirty="0">
                <a:latin typeface="Roboto Light"/>
              </a:rPr>
              <a:t>избирательный фонд, фонд референдума»</a:t>
            </a:r>
          </a:p>
          <a:p>
            <a:pPr algn="just"/>
            <a:r>
              <a:rPr lang="ru-RU" sz="1400" dirty="0">
                <a:latin typeface="Roboto Light"/>
                <a:hlinkClick r:id="rId8"/>
              </a:rPr>
              <a:t>статья 7.27</a:t>
            </a:r>
            <a:r>
              <a:rPr lang="ru-RU" sz="1400" dirty="0">
                <a:latin typeface="Roboto Light"/>
              </a:rPr>
              <a:t> «Мелкое хищение» (в случае совершения соответствующего действия путем присвоения или растраты)</a:t>
            </a:r>
          </a:p>
          <a:p>
            <a:pPr algn="just"/>
            <a:r>
              <a:rPr lang="ru-RU" sz="1400" dirty="0">
                <a:latin typeface="Roboto Light"/>
                <a:hlinkClick r:id="rId9"/>
              </a:rPr>
              <a:t>статья 7.30</a:t>
            </a:r>
            <a:r>
              <a:rPr lang="ru-RU" sz="1400" dirty="0">
                <a:latin typeface="Roboto Light"/>
              </a:rPr>
              <a:t> </a:t>
            </a:r>
            <a:r>
              <a:rPr lang="ru-RU" sz="1400" dirty="0" smtClean="0">
                <a:latin typeface="Roboto Light"/>
              </a:rPr>
              <a:t>«</a:t>
            </a:r>
            <a:r>
              <a:rPr lang="ru-RU" sz="1400" dirty="0"/>
              <a:t>Нарушение порядка осуществления закупок товаров, работ, услуг для обеспечения государственных и муниципальных </a:t>
            </a:r>
            <a:r>
              <a:rPr lang="ru-RU" sz="1400" dirty="0" smtClean="0"/>
              <a:t>нужд</a:t>
            </a:r>
            <a:r>
              <a:rPr lang="ru-RU" sz="1400" dirty="0" smtClean="0">
                <a:latin typeface="Roboto Light"/>
              </a:rPr>
              <a:t>»</a:t>
            </a:r>
            <a:endParaRPr lang="ru-RU" sz="1400" dirty="0">
              <a:latin typeface="Roboto Light"/>
            </a:endParaRPr>
          </a:p>
          <a:p>
            <a:pPr algn="just"/>
            <a:r>
              <a:rPr lang="ru-RU" sz="1400" dirty="0">
                <a:latin typeface="Roboto Light"/>
                <a:hlinkClick r:id="rId10"/>
              </a:rPr>
              <a:t>статья 19.28</a:t>
            </a:r>
            <a:r>
              <a:rPr lang="ru-RU" sz="1400" dirty="0">
                <a:latin typeface="Roboto Light"/>
              </a:rPr>
              <a:t> «Незаконное вознаграждение от имени юридического лица»</a:t>
            </a:r>
          </a:p>
          <a:p>
            <a:pPr algn="just"/>
            <a:r>
              <a:rPr lang="ru-RU" sz="1400" dirty="0">
                <a:latin typeface="Roboto Light"/>
                <a:hlinkClick r:id="rId11"/>
              </a:rPr>
              <a:t>статья 19.29</a:t>
            </a:r>
            <a:r>
              <a:rPr lang="ru-RU" sz="1400" dirty="0">
                <a:latin typeface="Roboto Light"/>
              </a:rPr>
              <a:t> </a:t>
            </a:r>
            <a:r>
              <a:rPr lang="ru-RU" sz="1400" dirty="0" smtClean="0">
                <a:latin typeface="Roboto Light"/>
              </a:rPr>
              <a:t>«</a:t>
            </a:r>
            <a:r>
              <a:rPr lang="ru-RU" sz="1400" dirty="0"/>
              <a:t>Незаконное привлечение к трудовой деятельности либо к выполнению работ или оказанию услуг государственного или муниципального служащего либо бывшего государственного или муниципального </a:t>
            </a:r>
            <a:r>
              <a:rPr lang="ru-RU" sz="1400" dirty="0" smtClean="0"/>
              <a:t>служащего</a:t>
            </a:r>
            <a:r>
              <a:rPr lang="ru-RU" sz="1400" dirty="0" smtClean="0">
                <a:latin typeface="Roboto Light"/>
              </a:rPr>
              <a:t>»  </a:t>
            </a:r>
            <a:r>
              <a:rPr lang="ru-RU" sz="1400" dirty="0">
                <a:latin typeface="Roboto Light"/>
              </a:rPr>
              <a:t>и другие.</a:t>
            </a:r>
          </a:p>
          <a:p>
            <a:pPr algn="ctr"/>
            <a:endParaRPr lang="ru-RU" sz="1100" dirty="0"/>
          </a:p>
          <a:p>
            <a:pPr indent="450215" algn="just">
              <a:spcAft>
                <a:spcPts val="0"/>
              </a:spcAft>
            </a:pPr>
            <a:endParaRPr lang="ru-RU" sz="11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5202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2235353" y="558601"/>
            <a:ext cx="10828332" cy="1166877"/>
          </a:xfrm>
          <a:prstGeom prst="rect">
            <a:avLst/>
          </a:prstGeom>
          <a:noFill/>
          <a:ln>
            <a:noFill/>
          </a:ln>
        </p:spPr>
        <p:txBody>
          <a:bodyPr spcFirstLastPara="1" wrap="square" lIns="91425" tIns="91425" rIns="91425" bIns="91425" anchor="t" anchorCtr="0">
            <a:noAutofit/>
          </a:bodyPr>
          <a:lstStyle/>
          <a:p>
            <a:pPr fontAlgn="base"/>
            <a:r>
              <a:rPr lang="ru-RU" sz="1400" b="1" dirty="0" smtClean="0"/>
              <a:t>     Ответственность за несоблюдение предусмотренных ограничений и запретов</a:t>
            </a:r>
            <a:endParaRPr lang="ru-RU" sz="1400" dirty="0"/>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sp>
        <p:nvSpPr>
          <p:cNvPr id="2" name="Прямоугольник 1"/>
          <p:cNvSpPr/>
          <p:nvPr/>
        </p:nvSpPr>
        <p:spPr>
          <a:xfrm>
            <a:off x="5971607" y="3244334"/>
            <a:ext cx="248786" cy="369332"/>
          </a:xfrm>
          <a:prstGeom prst="rect">
            <a:avLst/>
          </a:prstGeom>
        </p:spPr>
        <p:txBody>
          <a:bodyPr wrap="none">
            <a:spAutoFit/>
          </a:bodyPr>
          <a:lstStyle/>
          <a:p>
            <a:r>
              <a:rPr lang="ru-RU" dirty="0"/>
              <a:t> </a:t>
            </a:r>
          </a:p>
        </p:txBody>
      </p:sp>
      <p:sp>
        <p:nvSpPr>
          <p:cNvPr id="4" name="Прямоугольник 3"/>
          <p:cNvSpPr/>
          <p:nvPr/>
        </p:nvSpPr>
        <p:spPr>
          <a:xfrm>
            <a:off x="363405" y="1392543"/>
            <a:ext cx="11443063" cy="307777"/>
          </a:xfrm>
          <a:prstGeom prst="rect">
            <a:avLst/>
          </a:prstGeom>
        </p:spPr>
        <p:txBody>
          <a:bodyPr wrap="square">
            <a:spAutoFit/>
          </a:bodyPr>
          <a:lstStyle/>
          <a:p>
            <a:pPr marL="137160" indent="0" algn="just">
              <a:buNone/>
            </a:pPr>
            <a:r>
              <a:rPr lang="ru-RU" sz="1400" dirty="0">
                <a:latin typeface="Roboto Light"/>
              </a:rPr>
              <a:t> </a:t>
            </a:r>
          </a:p>
        </p:txBody>
      </p:sp>
      <p:sp>
        <p:nvSpPr>
          <p:cNvPr id="5" name="Прямоугольник 4"/>
          <p:cNvSpPr/>
          <p:nvPr/>
        </p:nvSpPr>
        <p:spPr>
          <a:xfrm>
            <a:off x="495300" y="1477327"/>
            <a:ext cx="11311168" cy="984885"/>
          </a:xfrm>
          <a:prstGeom prst="rect">
            <a:avLst/>
          </a:prstGeom>
        </p:spPr>
        <p:txBody>
          <a:bodyPr wrap="square">
            <a:spAutoFit/>
          </a:bodyPr>
          <a:lstStyle/>
          <a:p>
            <a:pPr algn="ctr"/>
            <a:r>
              <a:rPr lang="ru-RU" dirty="0"/>
              <a:t>За совершение административных правонарушений коррупционной направленности могут устанавливаться и применяться следующие административные наказания:</a:t>
            </a:r>
          </a:p>
          <a:p>
            <a:pPr algn="just"/>
            <a:endParaRPr lang="ru-RU" sz="1100" dirty="0"/>
          </a:p>
          <a:p>
            <a:pPr indent="450215" algn="just">
              <a:spcAft>
                <a:spcPts val="0"/>
              </a:spcAft>
            </a:pPr>
            <a:endParaRPr lang="ru-RU" sz="1100" dirty="0">
              <a:effectLst/>
              <a:latin typeface="Arial" panose="020B0604020202020204" pitchFamily="34" charset="0"/>
              <a:ea typeface="Times New Roman" panose="02020603050405020304" pitchFamily="18" charset="0"/>
            </a:endParaRPr>
          </a:p>
        </p:txBody>
      </p:sp>
      <p:graphicFrame>
        <p:nvGraphicFramePr>
          <p:cNvPr id="6" name="Схема 5"/>
          <p:cNvGraphicFramePr/>
          <p:nvPr>
            <p:extLst>
              <p:ext uri="{D42A27DB-BD31-4B8C-83A1-F6EECF244321}">
                <p14:modId xmlns:p14="http://schemas.microsoft.com/office/powerpoint/2010/main" val="308705996"/>
              </p:ext>
            </p:extLst>
          </p:nvPr>
        </p:nvGraphicFramePr>
        <p:xfrm>
          <a:off x="2032000" y="2257425"/>
          <a:ext cx="8128000" cy="3880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0571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103"/>
          <p:cNvSpPr/>
          <p:nvPr/>
        </p:nvSpPr>
        <p:spPr>
          <a:xfrm>
            <a:off x="191069" y="1125905"/>
            <a:ext cx="11791665" cy="5411373"/>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buFont typeface="Arial"/>
              <a:buNone/>
            </a:pPr>
            <a:endParaRPr kern="0" dirty="0">
              <a:solidFill>
                <a:srgbClr val="336699"/>
              </a:solidFill>
              <a:latin typeface="Calibri"/>
              <a:ea typeface="Calibri"/>
              <a:cs typeface="Calibri"/>
              <a:sym typeface="Calibri"/>
            </a:endParaRPr>
          </a:p>
        </p:txBody>
      </p:sp>
      <p:sp>
        <p:nvSpPr>
          <p:cNvPr id="1681" name="Google Shape;1681;p103"/>
          <p:cNvSpPr txBox="1"/>
          <p:nvPr/>
        </p:nvSpPr>
        <p:spPr>
          <a:xfrm>
            <a:off x="4038600" y="6537278"/>
            <a:ext cx="4114800" cy="365100"/>
          </a:xfrm>
          <a:prstGeom prst="rect">
            <a:avLst/>
          </a:prstGeom>
          <a:noFill/>
          <a:ln>
            <a:noFill/>
          </a:ln>
        </p:spPr>
        <p:txBody>
          <a:bodyPr spcFirstLastPara="1" wrap="square" lIns="91425" tIns="45700" rIns="91425" bIns="45700" anchor="ctr" anchorCtr="0">
            <a:noAutofit/>
          </a:bodyPr>
          <a:lstStyle/>
          <a:p>
            <a:pPr algn="ctr">
              <a:buClr>
                <a:srgbClr val="000000"/>
              </a:buClr>
              <a:buSzPts val="1200"/>
              <a:buFont typeface="Arial"/>
              <a:buNone/>
            </a:pPr>
            <a:r>
              <a:rPr lang="ru-RU" sz="1200" kern="0" dirty="0">
                <a:solidFill>
                  <a:srgbClr val="8296B0"/>
                </a:solidFill>
                <a:latin typeface="Roboto"/>
                <a:ea typeface="Roboto"/>
                <a:cs typeface="Roboto"/>
                <a:sym typeface="Roboto"/>
              </a:rPr>
              <a:t>Министерство образования и науки Алтайского края</a:t>
            </a:r>
            <a:endParaRPr sz="1200" kern="0" dirty="0">
              <a:solidFill>
                <a:srgbClr val="8296B0"/>
              </a:solidFill>
              <a:latin typeface="Roboto"/>
              <a:ea typeface="Roboto"/>
              <a:cs typeface="Roboto"/>
              <a:sym typeface="Roboto"/>
            </a:endParaRPr>
          </a:p>
        </p:txBody>
      </p:sp>
      <p:sp>
        <p:nvSpPr>
          <p:cNvPr id="1683"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sp>
        <p:nvSpPr>
          <p:cNvPr id="1684" name="Google Shape;1684;p103"/>
          <p:cNvSpPr txBox="1"/>
          <p:nvPr/>
        </p:nvSpPr>
        <p:spPr>
          <a:xfrm>
            <a:off x="361401" y="497865"/>
            <a:ext cx="11451000" cy="606900"/>
          </a:xfrm>
          <a:prstGeom prst="rect">
            <a:avLst/>
          </a:prstGeom>
          <a:noFill/>
          <a:ln>
            <a:noFill/>
          </a:ln>
        </p:spPr>
        <p:txBody>
          <a:bodyPr spcFirstLastPara="1" wrap="square" lIns="91425" tIns="91425" rIns="91425" bIns="91425" anchor="t" anchorCtr="0">
            <a:noAutofit/>
          </a:bodyPr>
          <a:lstStyle/>
          <a:p>
            <a:pPr algn="ctr">
              <a:lnSpc>
                <a:spcPct val="90000"/>
              </a:lnSpc>
              <a:buClr>
                <a:srgbClr val="000000"/>
              </a:buClr>
              <a:buSzPts val="3200"/>
              <a:buFont typeface="Arial"/>
              <a:buNone/>
            </a:pPr>
            <a:r>
              <a:rPr lang="ru-RU" sz="2400" dirty="0" smtClean="0">
                <a:effectLst>
                  <a:outerShdw blurRad="38100" dist="38100" dir="2700000" algn="tl">
                    <a:srgbClr val="000000">
                      <a:alpha val="43137"/>
                    </a:srgbClr>
                  </a:outerShdw>
                </a:effectLst>
                <a:latin typeface="Roboto Light"/>
              </a:rPr>
              <a:t>Содержание</a:t>
            </a:r>
            <a:endParaRPr sz="2200" kern="0" dirty="0">
              <a:latin typeface="Roboto Light"/>
              <a:ea typeface="Roboto"/>
              <a:cs typeface="Roboto"/>
              <a:sym typeface="Roboto"/>
            </a:endParaRPr>
          </a:p>
        </p:txBody>
      </p:sp>
      <p:pic>
        <p:nvPicPr>
          <p:cNvPr id="10" name="Рисунок 1"/>
          <p:cNvPicPr>
            <a:picLocks noChangeAspect="1"/>
          </p:cNvPicPr>
          <p:nvPr/>
        </p:nvPicPr>
        <p:blipFill>
          <a:blip r:embed="rId3">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graphicFrame>
        <p:nvGraphicFramePr>
          <p:cNvPr id="5" name="Схема 4"/>
          <p:cNvGraphicFramePr/>
          <p:nvPr>
            <p:extLst>
              <p:ext uri="{D42A27DB-BD31-4B8C-83A1-F6EECF244321}">
                <p14:modId xmlns:p14="http://schemas.microsoft.com/office/powerpoint/2010/main" val="262524616"/>
              </p:ext>
            </p:extLst>
          </p:nvPr>
        </p:nvGraphicFramePr>
        <p:xfrm>
          <a:off x="1168104" y="1487107"/>
          <a:ext cx="9749324" cy="4811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43172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2235353" y="558601"/>
            <a:ext cx="10828332" cy="1166877"/>
          </a:xfrm>
          <a:prstGeom prst="rect">
            <a:avLst/>
          </a:prstGeom>
          <a:noFill/>
          <a:ln>
            <a:noFill/>
          </a:ln>
        </p:spPr>
        <p:txBody>
          <a:bodyPr spcFirstLastPara="1" wrap="square" lIns="91425" tIns="91425" rIns="91425" bIns="91425" anchor="t" anchorCtr="0">
            <a:noAutofit/>
          </a:bodyPr>
          <a:lstStyle/>
          <a:p>
            <a:pPr fontAlgn="base"/>
            <a:r>
              <a:rPr lang="ru-RU" sz="1400" b="1" dirty="0" smtClean="0"/>
              <a:t>     </a:t>
            </a:r>
            <a:r>
              <a:rPr lang="ru-RU" sz="1400" b="1" dirty="0"/>
              <a:t>Ответственность за несоблюдение предусмотренных </a:t>
            </a:r>
            <a:r>
              <a:rPr lang="ru-RU" sz="1400" b="1" dirty="0" smtClean="0"/>
              <a:t>ограничений </a:t>
            </a:r>
            <a:r>
              <a:rPr lang="ru-RU" sz="1400" b="1" dirty="0"/>
              <a:t>и запретов</a:t>
            </a:r>
            <a:endParaRPr lang="ru-RU" sz="1400" dirty="0"/>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sp>
        <p:nvSpPr>
          <p:cNvPr id="2" name="Прямоугольник 1"/>
          <p:cNvSpPr/>
          <p:nvPr/>
        </p:nvSpPr>
        <p:spPr>
          <a:xfrm>
            <a:off x="5971607" y="3244334"/>
            <a:ext cx="248786" cy="369332"/>
          </a:xfrm>
          <a:prstGeom prst="rect">
            <a:avLst/>
          </a:prstGeom>
        </p:spPr>
        <p:txBody>
          <a:bodyPr wrap="none">
            <a:spAutoFit/>
          </a:bodyPr>
          <a:lstStyle/>
          <a:p>
            <a:r>
              <a:rPr lang="ru-RU" dirty="0"/>
              <a:t> </a:t>
            </a:r>
          </a:p>
        </p:txBody>
      </p:sp>
      <p:sp>
        <p:nvSpPr>
          <p:cNvPr id="4" name="Прямоугольник 3"/>
          <p:cNvSpPr/>
          <p:nvPr/>
        </p:nvSpPr>
        <p:spPr>
          <a:xfrm>
            <a:off x="363405" y="1392543"/>
            <a:ext cx="11443063" cy="307777"/>
          </a:xfrm>
          <a:prstGeom prst="rect">
            <a:avLst/>
          </a:prstGeom>
        </p:spPr>
        <p:txBody>
          <a:bodyPr wrap="square">
            <a:spAutoFit/>
          </a:bodyPr>
          <a:lstStyle/>
          <a:p>
            <a:pPr marL="137160" indent="0" algn="just">
              <a:buNone/>
            </a:pPr>
            <a:r>
              <a:rPr lang="ru-RU" sz="1400" dirty="0">
                <a:latin typeface="Roboto Light"/>
              </a:rPr>
              <a:t> </a:t>
            </a:r>
          </a:p>
        </p:txBody>
      </p:sp>
      <p:sp>
        <p:nvSpPr>
          <p:cNvPr id="5" name="Прямоугольник 4"/>
          <p:cNvSpPr/>
          <p:nvPr/>
        </p:nvSpPr>
        <p:spPr>
          <a:xfrm>
            <a:off x="495300" y="1613118"/>
            <a:ext cx="11311168" cy="3631763"/>
          </a:xfrm>
          <a:prstGeom prst="rect">
            <a:avLst/>
          </a:prstGeom>
        </p:spPr>
        <p:txBody>
          <a:bodyPr wrap="square">
            <a:spAutoFit/>
          </a:bodyPr>
          <a:lstStyle/>
          <a:p>
            <a:pPr algn="ctr"/>
            <a:r>
              <a:rPr lang="ru-RU" sz="1600" b="1" dirty="0">
                <a:latin typeface="Roboto Light"/>
              </a:rPr>
              <a:t>Гражданско-правовая ответственность </a:t>
            </a:r>
            <a:r>
              <a:rPr lang="ru-RU" sz="1600" b="1" dirty="0" smtClean="0">
                <a:latin typeface="Roboto Light"/>
              </a:rPr>
              <a:t>за </a:t>
            </a:r>
            <a:r>
              <a:rPr lang="ru-RU" sz="1600" b="1" dirty="0">
                <a:latin typeface="Roboto Light"/>
              </a:rPr>
              <a:t>коррупционные правонарушения</a:t>
            </a:r>
            <a:endParaRPr lang="ru-RU" sz="1600" dirty="0">
              <a:latin typeface="Roboto Light"/>
            </a:endParaRPr>
          </a:p>
          <a:p>
            <a:r>
              <a:rPr lang="ru-RU" sz="1600" b="1" dirty="0">
                <a:latin typeface="Roboto Light"/>
              </a:rPr>
              <a:t> </a:t>
            </a:r>
            <a:endParaRPr lang="ru-RU" sz="1600" dirty="0">
              <a:latin typeface="Roboto Light"/>
            </a:endParaRPr>
          </a:p>
          <a:p>
            <a:pPr algn="just"/>
            <a:r>
              <a:rPr lang="ru-RU" sz="1600" dirty="0" smtClean="0">
                <a:latin typeface="Roboto Light"/>
              </a:rPr>
              <a:t>      Если </a:t>
            </a:r>
            <a:r>
              <a:rPr lang="ru-RU" sz="1600" dirty="0">
                <a:latin typeface="Roboto Light"/>
              </a:rPr>
              <a:t>совершенным коррупционным правонарушением (уголовного, административного, дисциплинарного характера) причиняется имущественный ущерб, то возникают деликтные обязательства (обязательства вследствие причинения вреда).</a:t>
            </a:r>
          </a:p>
          <a:p>
            <a:pPr algn="just"/>
            <a:r>
              <a:rPr lang="ru-RU" sz="1600" dirty="0" smtClean="0">
                <a:latin typeface="Roboto Light"/>
              </a:rPr>
              <a:t>      Так</a:t>
            </a:r>
            <a:r>
              <a:rPr lang="ru-RU" sz="1600" dirty="0">
                <a:latin typeface="Roboto Light"/>
              </a:rPr>
              <a:t>, например, согласно ст. 1068 Гражданского кодекса Российской Федерации юридическое лицо либо гражданин возмещает вред, причиненный его работником при исполнении трудовых (служебных, должностных) обязанностей.</a:t>
            </a:r>
          </a:p>
          <a:p>
            <a:pPr algn="just"/>
            <a:r>
              <a:rPr lang="ru-RU" sz="1600" dirty="0" smtClean="0">
                <a:latin typeface="Roboto Light"/>
              </a:rPr>
              <a:t>       Статья </a:t>
            </a:r>
            <a:r>
              <a:rPr lang="ru-RU" sz="1600" dirty="0">
                <a:latin typeface="Roboto Light"/>
              </a:rPr>
              <a:t>575 Гражданского кодекса Российской Федерации содержит запрет </a:t>
            </a:r>
            <a:r>
              <a:rPr lang="ru-RU" sz="1600" dirty="0" smtClean="0">
                <a:latin typeface="Roboto Light"/>
              </a:rPr>
              <a:t>на </a:t>
            </a:r>
            <a:r>
              <a:rPr lang="ru-RU" sz="1600" dirty="0">
                <a:latin typeface="Roboto Light"/>
              </a:rPr>
              <a:t>дарение, за исключением обычных подарков, стоимость которых не превышает 3000 рублей, работникам образовательных организаций, медицинских организаций, организаций, оказывающих социальные услуги, и аналогичных организаций, в том числе организаций для детей-сирот и детей, оставшихся без попечения родителей, гражданами, находящимися в них на лечении, содержании или воспитании, супругами и родственниками этих граждан.</a:t>
            </a:r>
          </a:p>
          <a:p>
            <a:pPr algn="ctr"/>
            <a:endParaRPr lang="ru-RU" sz="1100" dirty="0"/>
          </a:p>
          <a:p>
            <a:pPr indent="450215" algn="just">
              <a:spcAft>
                <a:spcPts val="0"/>
              </a:spcAft>
            </a:pPr>
            <a:endParaRPr lang="ru-RU" sz="11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889569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2235353" y="558601"/>
            <a:ext cx="10828332" cy="1166877"/>
          </a:xfrm>
          <a:prstGeom prst="rect">
            <a:avLst/>
          </a:prstGeom>
          <a:noFill/>
          <a:ln>
            <a:noFill/>
          </a:ln>
        </p:spPr>
        <p:txBody>
          <a:bodyPr spcFirstLastPara="1" wrap="square" lIns="91425" tIns="91425" rIns="91425" bIns="91425" anchor="t" anchorCtr="0">
            <a:noAutofit/>
          </a:bodyPr>
          <a:lstStyle/>
          <a:p>
            <a:pPr fontAlgn="base"/>
            <a:r>
              <a:rPr lang="ru-RU" sz="1400" b="1" dirty="0" smtClean="0"/>
              <a:t>     </a:t>
            </a:r>
            <a:r>
              <a:rPr lang="ru-RU" sz="1400" b="1" dirty="0"/>
              <a:t>Ответственность за несоблюдение предусмотренных </a:t>
            </a:r>
            <a:r>
              <a:rPr lang="ru-RU" sz="1400" b="1" dirty="0" smtClean="0"/>
              <a:t>ограничений </a:t>
            </a:r>
            <a:r>
              <a:rPr lang="ru-RU" sz="1400" b="1" dirty="0"/>
              <a:t>и запретов</a:t>
            </a:r>
            <a:endParaRPr lang="ru-RU" sz="1400" dirty="0"/>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sp>
        <p:nvSpPr>
          <p:cNvPr id="2" name="Прямоугольник 1"/>
          <p:cNvSpPr/>
          <p:nvPr/>
        </p:nvSpPr>
        <p:spPr>
          <a:xfrm>
            <a:off x="5971607" y="3244334"/>
            <a:ext cx="248786" cy="369332"/>
          </a:xfrm>
          <a:prstGeom prst="rect">
            <a:avLst/>
          </a:prstGeom>
        </p:spPr>
        <p:txBody>
          <a:bodyPr wrap="none">
            <a:spAutoFit/>
          </a:bodyPr>
          <a:lstStyle/>
          <a:p>
            <a:r>
              <a:rPr lang="ru-RU" dirty="0"/>
              <a:t> </a:t>
            </a:r>
          </a:p>
        </p:txBody>
      </p:sp>
      <p:sp>
        <p:nvSpPr>
          <p:cNvPr id="4" name="Прямоугольник 3"/>
          <p:cNvSpPr/>
          <p:nvPr/>
        </p:nvSpPr>
        <p:spPr>
          <a:xfrm>
            <a:off x="363405" y="1392543"/>
            <a:ext cx="11443063" cy="307777"/>
          </a:xfrm>
          <a:prstGeom prst="rect">
            <a:avLst/>
          </a:prstGeom>
        </p:spPr>
        <p:txBody>
          <a:bodyPr wrap="square">
            <a:spAutoFit/>
          </a:bodyPr>
          <a:lstStyle/>
          <a:p>
            <a:pPr marL="137160" indent="0" algn="just">
              <a:buNone/>
            </a:pPr>
            <a:r>
              <a:rPr lang="ru-RU" sz="1400" dirty="0">
                <a:latin typeface="Roboto Light"/>
              </a:rPr>
              <a:t> </a:t>
            </a:r>
          </a:p>
        </p:txBody>
      </p:sp>
      <p:sp>
        <p:nvSpPr>
          <p:cNvPr id="5" name="Прямоугольник 4"/>
          <p:cNvSpPr/>
          <p:nvPr/>
        </p:nvSpPr>
        <p:spPr>
          <a:xfrm>
            <a:off x="495300" y="1613118"/>
            <a:ext cx="11311168" cy="5247590"/>
          </a:xfrm>
          <a:prstGeom prst="rect">
            <a:avLst/>
          </a:prstGeom>
        </p:spPr>
        <p:txBody>
          <a:bodyPr wrap="square">
            <a:spAutoFit/>
          </a:bodyPr>
          <a:lstStyle/>
          <a:p>
            <a:pPr algn="ctr"/>
            <a:r>
              <a:rPr lang="ru-RU" sz="1600" b="1" dirty="0">
                <a:latin typeface="Roboto Light"/>
              </a:rPr>
              <a:t>Дисциплинарная ответственность за коррупционные правонарушения</a:t>
            </a:r>
            <a:endParaRPr lang="ru-RU" sz="1600" dirty="0">
              <a:latin typeface="Roboto Light"/>
            </a:endParaRPr>
          </a:p>
          <a:p>
            <a:r>
              <a:rPr lang="ru-RU" sz="1100" dirty="0"/>
              <a:t> </a:t>
            </a:r>
          </a:p>
          <a:p>
            <a:pPr algn="just"/>
            <a:r>
              <a:rPr lang="ru-RU" sz="1300" dirty="0" smtClean="0">
                <a:latin typeface="Roboto Light"/>
              </a:rPr>
              <a:t>       Это </a:t>
            </a:r>
            <a:r>
              <a:rPr lang="ru-RU" sz="1300" dirty="0">
                <a:latin typeface="Roboto Light"/>
              </a:rPr>
              <a:t>нарушения законодательных запретов, требований и ограничений, установленных для работников в целях предупреждения коррупции, которые являются основанием для применения дисциплинарных взысканий.</a:t>
            </a:r>
          </a:p>
          <a:p>
            <a:pPr algn="just"/>
            <a:r>
              <a:rPr lang="ru-RU" sz="1300" dirty="0" smtClean="0">
                <a:latin typeface="Roboto Light"/>
              </a:rPr>
              <a:t>       В </a:t>
            </a:r>
            <a:r>
              <a:rPr lang="ru-RU" sz="1300" dirty="0">
                <a:latin typeface="Roboto Light"/>
              </a:rPr>
              <a:t>соответствии со статьей 192 Трудового кодекса Российской Федерации </a:t>
            </a:r>
            <a:r>
              <a:rPr lang="ru-RU" sz="1300" dirty="0" smtClean="0">
                <a:latin typeface="Roboto Light"/>
              </a:rPr>
              <a:t>за </a:t>
            </a:r>
            <a:r>
              <a:rPr lang="ru-RU" sz="1300" dirty="0">
                <a:latin typeface="Roboto Light"/>
              </a:rPr>
              <a:t>совершение дисциплинарного проступка, то есть неисполнение или ненадлежащее исполнение работником по его вине возложенных на него трудовых обязанностей, работодатель имеет право применить следующие дисциплинарные взыскания:</a:t>
            </a:r>
          </a:p>
          <a:p>
            <a:pPr algn="just"/>
            <a:r>
              <a:rPr lang="ru-RU" sz="1300" dirty="0">
                <a:latin typeface="Roboto Light"/>
              </a:rPr>
              <a:t>1) замечание;</a:t>
            </a:r>
          </a:p>
          <a:p>
            <a:pPr algn="just"/>
            <a:r>
              <a:rPr lang="ru-RU" sz="1300" dirty="0">
                <a:latin typeface="Roboto Light"/>
              </a:rPr>
              <a:t>2) выговор;</a:t>
            </a:r>
          </a:p>
          <a:p>
            <a:pPr algn="just"/>
            <a:r>
              <a:rPr lang="ru-RU" sz="1300" dirty="0">
                <a:latin typeface="Roboto Light"/>
              </a:rPr>
              <a:t>3) увольнение по соответствующим основаниям.</a:t>
            </a:r>
          </a:p>
          <a:p>
            <a:pPr algn="just"/>
            <a:r>
              <a:rPr lang="ru-RU" sz="1300" dirty="0" smtClean="0">
                <a:latin typeface="Roboto Light"/>
              </a:rPr>
              <a:t>       Так</a:t>
            </a:r>
            <a:r>
              <a:rPr lang="ru-RU" sz="1300" dirty="0">
                <a:latin typeface="Roboto Light"/>
              </a:rPr>
              <a:t>, например, в соответствии с пунктом 7.1 части 1 статьи 81 Трудового кодекса Российской Федерации трудовой договор может быть расторгнут работодателем в случаях  непринятия работником мер по предотвращению или урегулированию конфликта интересов, стороной которого он является, непредставления или представления неполных или недостоверных сведений о своих доходах, расходах, об имуществе и обязательствах имущественного характера либо непредставления или представления заведомо неполных или недостоверных сведений о доходах, расходах, об имуществе и обязательствах имущественного характера своих супруга (супруги) и несовершеннолетних детей, открытия (наличия) счетов (вкладов) в случаях, предусмотренных Трудовым кодексом Российской Федерации, другими федеральными законами, нормативными правовыми актами Президента Российской Федерации и Правительства Российской Федерации, если указанные действия дают основание для утраты доверия </a:t>
            </a:r>
            <a:r>
              <a:rPr lang="ru-RU" sz="1300" dirty="0" smtClean="0">
                <a:latin typeface="Roboto Light"/>
              </a:rPr>
              <a:t>к </a:t>
            </a:r>
            <a:r>
              <a:rPr lang="ru-RU" sz="1300" dirty="0">
                <a:latin typeface="Roboto Light"/>
              </a:rPr>
              <a:t>работнику со стороны работодателя.</a:t>
            </a:r>
          </a:p>
          <a:p>
            <a:pPr algn="just"/>
            <a:r>
              <a:rPr lang="ru-RU" sz="1300" dirty="0" smtClean="0">
                <a:latin typeface="Roboto Light"/>
              </a:rPr>
              <a:t>       В </a:t>
            </a:r>
            <a:r>
              <a:rPr lang="ru-RU" sz="1300" dirty="0">
                <a:latin typeface="Roboto Light"/>
              </a:rPr>
              <a:t>соответствии с частью 8 статьи 8 Федерального закона № 273-ФЗ, непредставление гражданином при поступлении на должность руководителя государственного учреждения представителю нанимателя (работодателю) сведений о своих доходах, об имуществе и обязательствах имущественного характера, а также о доходах, об имуществе и обязательствах имущественного характера своих супруги (супруга) и несовершеннолетних детей либо представление заведомо недостоверных или неполных сведений является основанием для отказа в приеме указанного гражданина на работу в данную организацию.</a:t>
            </a:r>
          </a:p>
          <a:p>
            <a:pPr algn="ctr"/>
            <a:endParaRPr lang="ru-RU" sz="1100" dirty="0"/>
          </a:p>
          <a:p>
            <a:pPr indent="450215" algn="just">
              <a:spcAft>
                <a:spcPts val="0"/>
              </a:spcAft>
            </a:pPr>
            <a:endParaRPr lang="ru-RU" sz="11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28783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103"/>
          <p:cNvSpPr/>
          <p:nvPr/>
        </p:nvSpPr>
        <p:spPr>
          <a:xfrm>
            <a:off x="191069" y="1125905"/>
            <a:ext cx="11791665" cy="5411373"/>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buFont typeface="Arial"/>
              <a:buNone/>
            </a:pPr>
            <a:endParaRPr kern="0" dirty="0">
              <a:solidFill>
                <a:srgbClr val="336699"/>
              </a:solidFill>
              <a:latin typeface="Calibri"/>
              <a:ea typeface="Calibri"/>
              <a:cs typeface="Calibri"/>
              <a:sym typeface="Calibri"/>
            </a:endParaRPr>
          </a:p>
        </p:txBody>
      </p:sp>
      <p:sp>
        <p:nvSpPr>
          <p:cNvPr id="1681" name="Google Shape;1681;p103"/>
          <p:cNvSpPr txBox="1"/>
          <p:nvPr/>
        </p:nvSpPr>
        <p:spPr>
          <a:xfrm>
            <a:off x="4038600" y="6537278"/>
            <a:ext cx="4114800" cy="365100"/>
          </a:xfrm>
          <a:prstGeom prst="rect">
            <a:avLst/>
          </a:prstGeom>
          <a:noFill/>
          <a:ln>
            <a:noFill/>
          </a:ln>
        </p:spPr>
        <p:txBody>
          <a:bodyPr spcFirstLastPara="1" wrap="square" lIns="91425" tIns="45700" rIns="91425" bIns="45700" anchor="ctr" anchorCtr="0">
            <a:noAutofit/>
          </a:bodyPr>
          <a:lstStyle/>
          <a:p>
            <a:pPr algn="ctr">
              <a:buClr>
                <a:srgbClr val="000000"/>
              </a:buClr>
              <a:buSzPts val="1200"/>
              <a:buFont typeface="Arial"/>
              <a:buNone/>
            </a:pPr>
            <a:r>
              <a:rPr lang="ru-RU" sz="1200" kern="0" dirty="0">
                <a:solidFill>
                  <a:srgbClr val="8296B0"/>
                </a:solidFill>
                <a:latin typeface="Roboto"/>
                <a:ea typeface="Roboto"/>
                <a:cs typeface="Roboto"/>
                <a:sym typeface="Roboto"/>
              </a:rPr>
              <a:t>Министерство образования и науки Алтайского края</a:t>
            </a:r>
            <a:endParaRPr sz="1200" kern="0" dirty="0">
              <a:solidFill>
                <a:srgbClr val="8296B0"/>
              </a:solidFill>
              <a:latin typeface="Roboto"/>
              <a:ea typeface="Roboto"/>
              <a:cs typeface="Roboto"/>
              <a:sym typeface="Roboto"/>
            </a:endParaRPr>
          </a:p>
        </p:txBody>
      </p:sp>
      <p:sp>
        <p:nvSpPr>
          <p:cNvPr id="1683"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sp>
        <p:nvSpPr>
          <p:cNvPr id="1684" name="Google Shape;1684;p103"/>
          <p:cNvSpPr txBox="1"/>
          <p:nvPr/>
        </p:nvSpPr>
        <p:spPr>
          <a:xfrm>
            <a:off x="1027606" y="388354"/>
            <a:ext cx="10955128" cy="711209"/>
          </a:xfrm>
          <a:prstGeom prst="rect">
            <a:avLst/>
          </a:prstGeom>
          <a:noFill/>
          <a:ln>
            <a:noFill/>
          </a:ln>
        </p:spPr>
        <p:txBody>
          <a:bodyPr spcFirstLastPara="1" wrap="square" lIns="91425" tIns="91425" rIns="91425" bIns="91425" anchor="t" anchorCtr="0">
            <a:noAutofit/>
          </a:bodyPr>
          <a:lstStyle/>
          <a:p>
            <a:pPr lvl="0" algn="ctr"/>
            <a:r>
              <a:rPr lang="ru-RU" sz="1400" b="1" dirty="0"/>
              <a:t>Нормативное правовое регулирование ограничений, запретов и </a:t>
            </a:r>
            <a:r>
              <a:rPr lang="ru-RU" sz="1400" b="1" dirty="0" smtClean="0"/>
              <a:t>обязанностей, </a:t>
            </a:r>
            <a:r>
              <a:rPr lang="ru-RU" sz="1400" b="1" dirty="0"/>
              <a:t>установленных в целях </a:t>
            </a:r>
            <a:r>
              <a:rPr lang="ru-RU" sz="1400" b="1" dirty="0" smtClean="0"/>
              <a:t/>
            </a:r>
            <a:br>
              <a:rPr lang="ru-RU" sz="1400" b="1" dirty="0" smtClean="0"/>
            </a:br>
            <a:r>
              <a:rPr lang="ru-RU" sz="1400" b="1" dirty="0" smtClean="0"/>
              <a:t>противодействия коррупции, </a:t>
            </a:r>
            <a:r>
              <a:rPr lang="ru-RU" sz="1400" b="1" dirty="0"/>
              <a:t>в отношении работников организаций, находящихся </a:t>
            </a:r>
            <a:r>
              <a:rPr lang="ru-RU" sz="1400" b="1" dirty="0" smtClean="0"/>
              <a:t>в </a:t>
            </a:r>
            <a:r>
              <a:rPr lang="ru-RU" sz="1400" b="1" dirty="0"/>
              <a:t>ведении </a:t>
            </a:r>
            <a:r>
              <a:rPr lang="ru-RU" sz="1400" b="1" dirty="0" smtClean="0"/>
              <a:t/>
            </a:r>
            <a:br>
              <a:rPr lang="ru-RU" sz="1400" b="1" dirty="0" smtClean="0"/>
            </a:br>
            <a:r>
              <a:rPr lang="ru-RU" sz="1400" b="1" dirty="0" smtClean="0"/>
              <a:t>Министерства </a:t>
            </a:r>
            <a:r>
              <a:rPr lang="ru-RU" sz="1400" b="1" dirty="0"/>
              <a:t>образования и науки Алтайского края</a:t>
            </a:r>
          </a:p>
        </p:txBody>
      </p:sp>
      <p:pic>
        <p:nvPicPr>
          <p:cNvPr id="10" name="Рисунок 1"/>
          <p:cNvPicPr>
            <a:picLocks noChangeAspect="1"/>
          </p:cNvPicPr>
          <p:nvPr/>
        </p:nvPicPr>
        <p:blipFill>
          <a:blip r:embed="rId3">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graphicFrame>
        <p:nvGraphicFramePr>
          <p:cNvPr id="2" name="Схема 1"/>
          <p:cNvGraphicFramePr/>
          <p:nvPr>
            <p:extLst>
              <p:ext uri="{D42A27DB-BD31-4B8C-83A1-F6EECF244321}">
                <p14:modId xmlns:p14="http://schemas.microsoft.com/office/powerpoint/2010/main" val="3431978060"/>
              </p:ext>
            </p:extLst>
          </p:nvPr>
        </p:nvGraphicFramePr>
        <p:xfrm>
          <a:off x="875898" y="1395663"/>
          <a:ext cx="10732169" cy="5122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7798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978136" y="383873"/>
            <a:ext cx="10828332" cy="1166877"/>
          </a:xfrm>
          <a:prstGeom prst="rect">
            <a:avLst/>
          </a:prstGeom>
          <a:noFill/>
          <a:ln>
            <a:noFill/>
          </a:ln>
        </p:spPr>
        <p:txBody>
          <a:bodyPr spcFirstLastPara="1" wrap="square" lIns="91425" tIns="91425" rIns="91425" bIns="91425" anchor="t" anchorCtr="0">
            <a:noAutofit/>
          </a:bodyPr>
          <a:lstStyle/>
          <a:p>
            <a:pPr lvl="0" algn="ctr"/>
            <a:r>
              <a:rPr lang="ru-RU" sz="1400" b="1" dirty="0"/>
              <a:t>Нормативное правовое регулирование ограничений, запретов и </a:t>
            </a:r>
            <a:r>
              <a:rPr lang="ru-RU" sz="1400" b="1" dirty="0" smtClean="0"/>
              <a:t>обязанностей, </a:t>
            </a:r>
            <a:r>
              <a:rPr lang="ru-RU" sz="1400" b="1" dirty="0"/>
              <a:t>установленных в целях </a:t>
            </a:r>
            <a:br>
              <a:rPr lang="ru-RU" sz="1400" b="1" dirty="0"/>
            </a:br>
            <a:r>
              <a:rPr lang="ru-RU" sz="1400" b="1" dirty="0"/>
              <a:t>противодействия </a:t>
            </a:r>
            <a:r>
              <a:rPr lang="ru-RU" sz="1400" b="1" dirty="0" smtClean="0"/>
              <a:t>коррупции, </a:t>
            </a:r>
            <a:r>
              <a:rPr lang="ru-RU" sz="1400" b="1" dirty="0"/>
              <a:t>в отношении работников организаций, находящихся в ведении </a:t>
            </a:r>
            <a:br>
              <a:rPr lang="ru-RU" sz="1400" b="1" dirty="0"/>
            </a:br>
            <a:r>
              <a:rPr lang="ru-RU" sz="1400" b="1" dirty="0"/>
              <a:t>Министерства образования и науки Алтайского края</a:t>
            </a:r>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sp>
        <p:nvSpPr>
          <p:cNvPr id="2" name="Прямоугольник 1"/>
          <p:cNvSpPr/>
          <p:nvPr/>
        </p:nvSpPr>
        <p:spPr>
          <a:xfrm>
            <a:off x="5971607" y="3244334"/>
            <a:ext cx="248786" cy="369332"/>
          </a:xfrm>
          <a:prstGeom prst="rect">
            <a:avLst/>
          </a:prstGeom>
        </p:spPr>
        <p:txBody>
          <a:bodyPr wrap="none">
            <a:spAutoFit/>
          </a:bodyPr>
          <a:lstStyle/>
          <a:p>
            <a:r>
              <a:rPr lang="ru-RU" dirty="0"/>
              <a:t> </a:t>
            </a:r>
          </a:p>
        </p:txBody>
      </p:sp>
      <p:sp>
        <p:nvSpPr>
          <p:cNvPr id="4" name="Прямоугольник 3"/>
          <p:cNvSpPr/>
          <p:nvPr/>
        </p:nvSpPr>
        <p:spPr>
          <a:xfrm>
            <a:off x="363405" y="1392543"/>
            <a:ext cx="11443063" cy="584775"/>
          </a:xfrm>
          <a:prstGeom prst="rect">
            <a:avLst/>
          </a:prstGeom>
        </p:spPr>
        <p:txBody>
          <a:bodyPr wrap="square">
            <a:spAutoFit/>
          </a:bodyPr>
          <a:lstStyle/>
          <a:p>
            <a:pPr algn="ctr"/>
            <a:r>
              <a:rPr lang="ru-RU" sz="1600" dirty="0">
                <a:latin typeface="Roboto Light"/>
              </a:rPr>
              <a:t>В соответствии со </a:t>
            </a:r>
            <a:r>
              <a:rPr lang="ru-RU" sz="1600" dirty="0" smtClean="0">
                <a:latin typeface="Roboto Light"/>
              </a:rPr>
              <a:t>статьей 13.3 Федерального закона № 273-ФЗ организации обязаны разрабатывать </a:t>
            </a:r>
            <a:br>
              <a:rPr lang="ru-RU" sz="1600" dirty="0" smtClean="0">
                <a:latin typeface="Roboto Light"/>
              </a:rPr>
            </a:br>
            <a:r>
              <a:rPr lang="ru-RU" sz="1600" dirty="0" smtClean="0">
                <a:latin typeface="Roboto Light"/>
              </a:rPr>
              <a:t>и принимать меры по предупреждению коррупции.</a:t>
            </a:r>
          </a:p>
        </p:txBody>
      </p:sp>
      <p:graphicFrame>
        <p:nvGraphicFramePr>
          <p:cNvPr id="6" name="Схема 5"/>
          <p:cNvGraphicFramePr/>
          <p:nvPr>
            <p:extLst>
              <p:ext uri="{D42A27DB-BD31-4B8C-83A1-F6EECF244321}">
                <p14:modId xmlns:p14="http://schemas.microsoft.com/office/powerpoint/2010/main" val="2746202252"/>
              </p:ext>
            </p:extLst>
          </p:nvPr>
        </p:nvGraphicFramePr>
        <p:xfrm>
          <a:off x="462013" y="1915763"/>
          <a:ext cx="11344455" cy="4222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1357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1782966" y="534814"/>
            <a:ext cx="10828332" cy="1166877"/>
          </a:xfrm>
          <a:prstGeom prst="rect">
            <a:avLst/>
          </a:prstGeom>
          <a:noFill/>
          <a:ln>
            <a:noFill/>
          </a:ln>
        </p:spPr>
        <p:txBody>
          <a:bodyPr spcFirstLastPara="1" wrap="square" lIns="91425" tIns="91425" rIns="91425" bIns="91425" anchor="t" anchorCtr="0">
            <a:noAutofit/>
          </a:bodyPr>
          <a:lstStyle/>
          <a:p>
            <a:r>
              <a:rPr lang="ru-RU" sz="1400" b="1" dirty="0" smtClean="0"/>
              <a:t>     </a:t>
            </a:r>
            <a:r>
              <a:rPr lang="ru-RU" b="1" dirty="0" smtClean="0">
                <a:latin typeface="Roboto Light"/>
              </a:rPr>
              <a:t>Основные </a:t>
            </a:r>
            <a:r>
              <a:rPr lang="ru-RU" b="1" dirty="0">
                <a:latin typeface="Roboto Light"/>
              </a:rPr>
              <a:t>понятия, используемые в </a:t>
            </a:r>
            <a:r>
              <a:rPr lang="ru-RU" b="1" dirty="0" smtClean="0">
                <a:latin typeface="Roboto Light"/>
              </a:rPr>
              <a:t>сфере противодействия </a:t>
            </a:r>
            <a:r>
              <a:rPr lang="ru-RU" b="1" dirty="0">
                <a:latin typeface="Roboto Light"/>
              </a:rPr>
              <a:t>коррупции</a:t>
            </a:r>
            <a:endParaRPr kern="0" dirty="0">
              <a:latin typeface="Roboto Light"/>
              <a:ea typeface="Roboto"/>
              <a:cs typeface="Roboto"/>
              <a:sym typeface="Roboto"/>
            </a:endParaRPr>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sp>
        <p:nvSpPr>
          <p:cNvPr id="2" name="Прямоугольник 1"/>
          <p:cNvSpPr/>
          <p:nvPr/>
        </p:nvSpPr>
        <p:spPr>
          <a:xfrm>
            <a:off x="5971607" y="3244334"/>
            <a:ext cx="248786" cy="369332"/>
          </a:xfrm>
          <a:prstGeom prst="rect">
            <a:avLst/>
          </a:prstGeom>
        </p:spPr>
        <p:txBody>
          <a:bodyPr wrap="none">
            <a:spAutoFit/>
          </a:bodyPr>
          <a:lstStyle/>
          <a:p>
            <a:r>
              <a:rPr lang="ru-RU" dirty="0"/>
              <a:t> </a:t>
            </a:r>
          </a:p>
        </p:txBody>
      </p:sp>
      <p:sp>
        <p:nvSpPr>
          <p:cNvPr id="4" name="Прямоугольник 3"/>
          <p:cNvSpPr/>
          <p:nvPr/>
        </p:nvSpPr>
        <p:spPr>
          <a:xfrm>
            <a:off x="363405" y="1392543"/>
            <a:ext cx="11443063" cy="307777"/>
          </a:xfrm>
          <a:prstGeom prst="rect">
            <a:avLst/>
          </a:prstGeom>
        </p:spPr>
        <p:txBody>
          <a:bodyPr wrap="square">
            <a:spAutoFit/>
          </a:bodyPr>
          <a:lstStyle/>
          <a:p>
            <a:pPr marL="137160" indent="0" algn="just">
              <a:buNone/>
            </a:pPr>
            <a:r>
              <a:rPr lang="ru-RU" sz="1400" dirty="0">
                <a:latin typeface="Roboto Light"/>
              </a:rPr>
              <a:t> </a:t>
            </a:r>
          </a:p>
        </p:txBody>
      </p:sp>
      <p:sp>
        <p:nvSpPr>
          <p:cNvPr id="5" name="Прямоугольник 4"/>
          <p:cNvSpPr/>
          <p:nvPr/>
        </p:nvSpPr>
        <p:spPr>
          <a:xfrm>
            <a:off x="516556" y="1477327"/>
            <a:ext cx="11289912" cy="4693593"/>
          </a:xfrm>
          <a:prstGeom prst="rect">
            <a:avLst/>
          </a:prstGeom>
        </p:spPr>
        <p:txBody>
          <a:bodyPr wrap="square">
            <a:spAutoFit/>
          </a:bodyPr>
          <a:lstStyle/>
          <a:p>
            <a:pPr indent="450215" algn="just">
              <a:spcAft>
                <a:spcPts val="0"/>
              </a:spcAft>
            </a:pPr>
            <a:r>
              <a:rPr lang="ru-RU" b="1" dirty="0">
                <a:latin typeface="Roboto Light"/>
                <a:ea typeface="Times New Roman" panose="02020603050405020304" pitchFamily="18" charset="0"/>
                <a:cs typeface="Arial" panose="020B0604020202020204" pitchFamily="34" charset="0"/>
              </a:rPr>
              <a:t>Коррупция</a:t>
            </a:r>
            <a:r>
              <a:rPr lang="ru-RU" dirty="0">
                <a:latin typeface="Roboto Light"/>
                <a:ea typeface="Times New Roman" panose="02020603050405020304" pitchFamily="18" charset="0"/>
                <a:cs typeface="Arial" panose="020B0604020202020204" pitchFamily="34" charset="0"/>
              </a:rPr>
              <a:t> </a:t>
            </a:r>
            <a:r>
              <a:rPr lang="ru-RU" b="1" dirty="0">
                <a:latin typeface="Roboto Light"/>
                <a:ea typeface="Times New Roman" panose="02020603050405020304" pitchFamily="18" charset="0"/>
                <a:cs typeface="Arial" panose="020B0604020202020204" pitchFamily="34" charset="0"/>
              </a:rPr>
              <a:t>–</a:t>
            </a:r>
            <a:r>
              <a:rPr lang="ru-RU" dirty="0">
                <a:latin typeface="Roboto Light"/>
                <a:ea typeface="Times New Roman" panose="02020603050405020304" pitchFamily="18" charset="0"/>
                <a:cs typeface="Arial" panose="020B0604020202020204" pitchFamily="34" charset="0"/>
              </a:rPr>
              <a:t> злоупотребление должностным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a:t>
            </a:r>
            <a:r>
              <a:rPr lang="ru-RU" dirty="0" smtClean="0">
                <a:latin typeface="Roboto Light"/>
                <a:ea typeface="Times New Roman" panose="02020603050405020304" pitchFamily="18" charset="0"/>
                <a:cs typeface="Arial" panose="020B0604020202020204" pitchFamily="34" charset="0"/>
              </a:rPr>
              <a:t>;</a:t>
            </a:r>
          </a:p>
          <a:p>
            <a:pPr indent="450215" algn="just">
              <a:spcAft>
                <a:spcPts val="0"/>
              </a:spcAft>
            </a:pPr>
            <a:endParaRPr lang="ru-RU" dirty="0" smtClean="0">
              <a:latin typeface="Roboto Light"/>
              <a:ea typeface="Times New Roman" panose="02020603050405020304" pitchFamily="18" charset="0"/>
              <a:cs typeface="Arial" panose="020B0604020202020204" pitchFamily="34" charset="0"/>
            </a:endParaRPr>
          </a:p>
          <a:p>
            <a:pPr algn="just"/>
            <a:r>
              <a:rPr lang="ru-RU" b="1" dirty="0" smtClean="0">
                <a:latin typeface="Roboto Light"/>
              </a:rPr>
              <a:t>       Противодействие </a:t>
            </a:r>
            <a:r>
              <a:rPr lang="ru-RU" b="1" dirty="0">
                <a:latin typeface="Roboto Light"/>
              </a:rPr>
              <a:t>коррупции</a:t>
            </a:r>
            <a:r>
              <a:rPr lang="ru-RU" dirty="0">
                <a:latin typeface="Roboto Light"/>
              </a:rPr>
              <a:t> – деятельность федеральных органов государственной власти, органов государственной власти субъектов Российской Федерации, органов местного самоуправления, институтов гражданского общества, организаций и физических лиц в пределах их полномочий:</a:t>
            </a:r>
          </a:p>
          <a:p>
            <a:pPr algn="just"/>
            <a:r>
              <a:rPr lang="ru-RU" dirty="0" smtClean="0">
                <a:latin typeface="Roboto Light"/>
              </a:rPr>
              <a:t>      а</a:t>
            </a:r>
            <a:r>
              <a:rPr lang="ru-RU" dirty="0">
                <a:latin typeface="Roboto Light"/>
              </a:rPr>
              <a:t>) по предупреждению коррупции, в том числе по выявлению и последующему устранению причин коррупции (профилактика коррупции);</a:t>
            </a:r>
          </a:p>
          <a:p>
            <a:pPr algn="just"/>
            <a:r>
              <a:rPr lang="ru-RU" dirty="0" smtClean="0">
                <a:latin typeface="Roboto Light"/>
              </a:rPr>
              <a:t>      б</a:t>
            </a:r>
            <a:r>
              <a:rPr lang="ru-RU" dirty="0">
                <a:latin typeface="Roboto Light"/>
              </a:rPr>
              <a:t>) по выявлению, предупреждению, пресечению, раскрытию и расследованию коррупционных правонарушений (борьба с коррупцией);</a:t>
            </a:r>
          </a:p>
          <a:p>
            <a:pPr algn="just"/>
            <a:r>
              <a:rPr lang="ru-RU" dirty="0" smtClean="0">
                <a:latin typeface="Roboto Light"/>
              </a:rPr>
              <a:t>      в</a:t>
            </a:r>
            <a:r>
              <a:rPr lang="ru-RU" dirty="0">
                <a:latin typeface="Roboto Light"/>
              </a:rPr>
              <a:t>) по минимизации и (или) ликвидации последствий коррупционных правонарушений.</a:t>
            </a:r>
          </a:p>
          <a:p>
            <a:pPr indent="450215" algn="just">
              <a:spcAft>
                <a:spcPts val="0"/>
              </a:spcAft>
            </a:pPr>
            <a:endParaRPr lang="ru-RU" dirty="0" smtClean="0">
              <a:latin typeface="Times New Roman" panose="02020603050405020304" pitchFamily="18" charset="0"/>
              <a:ea typeface="Times New Roman" panose="02020603050405020304" pitchFamily="18" charset="0"/>
              <a:cs typeface="Arial" panose="020B0604020202020204" pitchFamily="34" charset="0"/>
            </a:endParaRPr>
          </a:p>
          <a:p>
            <a:pPr indent="450215" algn="just">
              <a:spcAft>
                <a:spcPts val="0"/>
              </a:spcAft>
            </a:pPr>
            <a:endParaRPr lang="ru-RU" sz="11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2281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2235353" y="558601"/>
            <a:ext cx="10828332" cy="1166877"/>
          </a:xfrm>
          <a:prstGeom prst="rect">
            <a:avLst/>
          </a:prstGeom>
          <a:noFill/>
          <a:ln>
            <a:noFill/>
          </a:ln>
        </p:spPr>
        <p:txBody>
          <a:bodyPr spcFirstLastPara="1" wrap="square" lIns="91425" tIns="91425" rIns="91425" bIns="91425" anchor="t" anchorCtr="0">
            <a:noAutofit/>
          </a:bodyPr>
          <a:lstStyle/>
          <a:p>
            <a:r>
              <a:rPr lang="ru-RU" sz="1400" b="1" dirty="0" smtClean="0"/>
              <a:t>     Основные </a:t>
            </a:r>
            <a:r>
              <a:rPr lang="ru-RU" sz="1400" b="1" dirty="0"/>
              <a:t>понятия, используемые в </a:t>
            </a:r>
            <a:r>
              <a:rPr lang="ru-RU" sz="1400" b="1" dirty="0" smtClean="0"/>
              <a:t>сфере противодействия </a:t>
            </a:r>
            <a:r>
              <a:rPr lang="ru-RU" sz="1400" b="1" dirty="0"/>
              <a:t>коррупции</a:t>
            </a:r>
            <a:endParaRPr sz="1400" kern="0" dirty="0">
              <a:latin typeface="Roboto Light"/>
              <a:ea typeface="Roboto"/>
              <a:cs typeface="Roboto"/>
              <a:sym typeface="Roboto"/>
            </a:endParaRPr>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sp>
        <p:nvSpPr>
          <p:cNvPr id="2" name="Прямоугольник 1"/>
          <p:cNvSpPr/>
          <p:nvPr/>
        </p:nvSpPr>
        <p:spPr>
          <a:xfrm>
            <a:off x="5971607" y="3244334"/>
            <a:ext cx="248786" cy="369332"/>
          </a:xfrm>
          <a:prstGeom prst="rect">
            <a:avLst/>
          </a:prstGeom>
        </p:spPr>
        <p:txBody>
          <a:bodyPr wrap="none">
            <a:spAutoFit/>
          </a:bodyPr>
          <a:lstStyle/>
          <a:p>
            <a:r>
              <a:rPr lang="ru-RU" dirty="0"/>
              <a:t> </a:t>
            </a:r>
          </a:p>
        </p:txBody>
      </p:sp>
      <p:sp>
        <p:nvSpPr>
          <p:cNvPr id="4" name="Прямоугольник 3"/>
          <p:cNvSpPr/>
          <p:nvPr/>
        </p:nvSpPr>
        <p:spPr>
          <a:xfrm>
            <a:off x="363405" y="1392543"/>
            <a:ext cx="11443063" cy="307777"/>
          </a:xfrm>
          <a:prstGeom prst="rect">
            <a:avLst/>
          </a:prstGeom>
        </p:spPr>
        <p:txBody>
          <a:bodyPr wrap="square">
            <a:spAutoFit/>
          </a:bodyPr>
          <a:lstStyle/>
          <a:p>
            <a:pPr marL="137160" indent="0" algn="just">
              <a:buNone/>
            </a:pPr>
            <a:r>
              <a:rPr lang="ru-RU" sz="1400" dirty="0">
                <a:latin typeface="Roboto Light"/>
              </a:rPr>
              <a:t> </a:t>
            </a:r>
          </a:p>
        </p:txBody>
      </p:sp>
      <p:sp>
        <p:nvSpPr>
          <p:cNvPr id="5" name="Прямоугольник 4"/>
          <p:cNvSpPr/>
          <p:nvPr/>
        </p:nvSpPr>
        <p:spPr>
          <a:xfrm>
            <a:off x="516556" y="1477327"/>
            <a:ext cx="11289912" cy="4970591"/>
          </a:xfrm>
          <a:prstGeom prst="rect">
            <a:avLst/>
          </a:prstGeom>
        </p:spPr>
        <p:txBody>
          <a:bodyPr wrap="square">
            <a:spAutoFit/>
          </a:bodyPr>
          <a:lstStyle/>
          <a:p>
            <a:pPr algn="just"/>
            <a:r>
              <a:rPr lang="ru-RU" b="1" dirty="0" smtClean="0"/>
              <a:t>         </a:t>
            </a:r>
            <a:r>
              <a:rPr lang="ru-RU" b="1" dirty="0" smtClean="0">
                <a:latin typeface="Roboto Light"/>
              </a:rPr>
              <a:t>Конфликт </a:t>
            </a:r>
            <a:r>
              <a:rPr lang="ru-RU" b="1" dirty="0">
                <a:latin typeface="Roboto Light"/>
              </a:rPr>
              <a:t>интересов</a:t>
            </a:r>
            <a:r>
              <a:rPr lang="ru-RU" dirty="0">
                <a:latin typeface="Roboto Light"/>
              </a:rPr>
              <a:t> – это ситуация, при которой личная заинтересованность (прямая или косвенная) лица, замещающего должность, замещение которой предусматривает обязанность принимать меры по предотвращению и урегулированию конфликта интересов, влияет или может повлиять на надлежащее, объективное и беспристрастное исполнение им должностных (служебных) обязанностей (осуществление полномочий). </a:t>
            </a:r>
          </a:p>
          <a:p>
            <a:r>
              <a:rPr lang="ru-RU" b="1" dirty="0">
                <a:latin typeface="Roboto Light"/>
              </a:rPr>
              <a:t> </a:t>
            </a:r>
            <a:endParaRPr lang="ru-RU" dirty="0">
              <a:latin typeface="Roboto Light"/>
            </a:endParaRPr>
          </a:p>
          <a:p>
            <a:pPr algn="just"/>
            <a:r>
              <a:rPr lang="ru-RU" b="1" dirty="0" smtClean="0">
                <a:latin typeface="Roboto Light"/>
              </a:rPr>
              <a:t>         Личная </a:t>
            </a:r>
            <a:r>
              <a:rPr lang="ru-RU" b="1" dirty="0">
                <a:latin typeface="Roboto Light"/>
              </a:rPr>
              <a:t>заинтересованность</a:t>
            </a:r>
            <a:r>
              <a:rPr lang="ru-RU" dirty="0">
                <a:latin typeface="Roboto Light"/>
              </a:rPr>
              <a:t> – возможность получения доходов в виде денег, иного имущества, в том числе имущественных прав, услуг имущественного характера, результатов выполненных работ или каких-либо выгод (преимуществ) лицом, замещающим должность, замещение которой предусматривает обязанность принимать меры по предотвращению и урегулированию конфликта интересов, и (или) состоящими с ним в близком родстве или свойстве лицами (родителями, супругами, детьми, братьями, сестрами, а также братьями, сестрами, родителями, детьми супругов и супругами детей), гражданами или организациями, с которыми лицо, замещающее должность, замещение которой предусматривает обязанность принимать меры по предотвращению и урегулированию конфликта интересов, и (или) лица, состоящие с ним в близком родстве или свойстве, связаны имущественными, корпоративными или иными близкими отношениями.</a:t>
            </a:r>
          </a:p>
          <a:p>
            <a:pPr indent="450215" algn="just">
              <a:spcAft>
                <a:spcPts val="0"/>
              </a:spcAft>
            </a:pPr>
            <a:endParaRPr lang="ru-RU" dirty="0" smtClean="0">
              <a:latin typeface="Times New Roman" panose="02020603050405020304" pitchFamily="18" charset="0"/>
              <a:ea typeface="Times New Roman" panose="02020603050405020304" pitchFamily="18" charset="0"/>
              <a:cs typeface="Arial" panose="020B0604020202020204" pitchFamily="34" charset="0"/>
            </a:endParaRPr>
          </a:p>
          <a:p>
            <a:pPr indent="450215" algn="just">
              <a:spcAft>
                <a:spcPts val="0"/>
              </a:spcAft>
            </a:pPr>
            <a:endParaRPr lang="ru-RU" sz="11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816126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2235353" y="558601"/>
            <a:ext cx="10828332" cy="1166877"/>
          </a:xfrm>
          <a:prstGeom prst="rect">
            <a:avLst/>
          </a:prstGeom>
          <a:noFill/>
          <a:ln>
            <a:noFill/>
          </a:ln>
        </p:spPr>
        <p:txBody>
          <a:bodyPr spcFirstLastPara="1" wrap="square" lIns="91425" tIns="91425" rIns="91425" bIns="91425" anchor="t" anchorCtr="0">
            <a:noAutofit/>
          </a:bodyPr>
          <a:lstStyle/>
          <a:p>
            <a:r>
              <a:rPr lang="ru-RU" sz="1400" b="1" dirty="0" smtClean="0"/>
              <a:t>     Основные </a:t>
            </a:r>
            <a:r>
              <a:rPr lang="ru-RU" sz="1400" b="1" dirty="0"/>
              <a:t>понятия, используемые в </a:t>
            </a:r>
            <a:r>
              <a:rPr lang="ru-RU" sz="1400" b="1" dirty="0" smtClean="0"/>
              <a:t>сфере противодействия </a:t>
            </a:r>
            <a:r>
              <a:rPr lang="ru-RU" sz="1400" b="1" dirty="0"/>
              <a:t>коррупции</a:t>
            </a:r>
            <a:endParaRPr sz="1400" kern="0" dirty="0">
              <a:latin typeface="Roboto Light"/>
              <a:ea typeface="Roboto"/>
              <a:cs typeface="Roboto"/>
              <a:sym typeface="Roboto"/>
            </a:endParaRPr>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sp>
        <p:nvSpPr>
          <p:cNvPr id="2" name="Прямоугольник 1"/>
          <p:cNvSpPr/>
          <p:nvPr/>
        </p:nvSpPr>
        <p:spPr>
          <a:xfrm>
            <a:off x="5971607" y="3244334"/>
            <a:ext cx="248786" cy="369332"/>
          </a:xfrm>
          <a:prstGeom prst="rect">
            <a:avLst/>
          </a:prstGeom>
        </p:spPr>
        <p:txBody>
          <a:bodyPr wrap="none">
            <a:spAutoFit/>
          </a:bodyPr>
          <a:lstStyle/>
          <a:p>
            <a:r>
              <a:rPr lang="ru-RU" dirty="0"/>
              <a:t> </a:t>
            </a:r>
          </a:p>
        </p:txBody>
      </p:sp>
      <p:sp>
        <p:nvSpPr>
          <p:cNvPr id="4" name="Прямоугольник 3"/>
          <p:cNvSpPr/>
          <p:nvPr/>
        </p:nvSpPr>
        <p:spPr>
          <a:xfrm>
            <a:off x="363405" y="1392543"/>
            <a:ext cx="11443063" cy="307777"/>
          </a:xfrm>
          <a:prstGeom prst="rect">
            <a:avLst/>
          </a:prstGeom>
        </p:spPr>
        <p:txBody>
          <a:bodyPr wrap="square">
            <a:spAutoFit/>
          </a:bodyPr>
          <a:lstStyle/>
          <a:p>
            <a:pPr marL="137160" indent="0" algn="just">
              <a:buNone/>
            </a:pPr>
            <a:r>
              <a:rPr lang="ru-RU" sz="1400" dirty="0">
                <a:latin typeface="Roboto Light"/>
              </a:rPr>
              <a:t> </a:t>
            </a:r>
          </a:p>
        </p:txBody>
      </p:sp>
      <p:sp>
        <p:nvSpPr>
          <p:cNvPr id="5" name="Прямоугольник 4"/>
          <p:cNvSpPr/>
          <p:nvPr/>
        </p:nvSpPr>
        <p:spPr>
          <a:xfrm>
            <a:off x="516556" y="1477327"/>
            <a:ext cx="11289912" cy="4416594"/>
          </a:xfrm>
          <a:prstGeom prst="rect">
            <a:avLst/>
          </a:prstGeom>
        </p:spPr>
        <p:txBody>
          <a:bodyPr wrap="square">
            <a:spAutoFit/>
          </a:bodyPr>
          <a:lstStyle/>
          <a:p>
            <a:pPr algn="just"/>
            <a:r>
              <a:rPr lang="ru-RU" b="1" dirty="0" smtClean="0">
                <a:latin typeface="Roboto Light"/>
              </a:rPr>
              <a:t>         </a:t>
            </a:r>
            <a:r>
              <a:rPr lang="ru-RU" b="1" dirty="0">
                <a:latin typeface="Roboto Light"/>
              </a:rPr>
              <a:t>Взятка</a:t>
            </a:r>
            <a:r>
              <a:rPr lang="ru-RU" dirty="0">
                <a:latin typeface="Roboto Light"/>
              </a:rPr>
              <a:t> – получение должностным лицом, иностранным должностным лицом либо должностным лицом публичной международной организации лично или через посредника денег, ценных бумаг, иного имущества либо в виде незаконных оказания ему услуг имущественного характера, предоставления иных имущественных прав за совершение действий (бездействие) в пользу взяткодателя или представляемых им лиц, если такие действия (бездействие) входят в служебные полномочия должностного лица либо если оно в силу должностного положения может способствовать таким действиям (бездействию), а равно за общее покровительство или попустительство по службе.</a:t>
            </a:r>
          </a:p>
          <a:p>
            <a:pPr algn="just"/>
            <a:r>
              <a:rPr lang="ru-RU" b="1" dirty="0">
                <a:latin typeface="Roboto Light"/>
              </a:rPr>
              <a:t> </a:t>
            </a:r>
            <a:endParaRPr lang="ru-RU" dirty="0">
              <a:latin typeface="Roboto Light"/>
            </a:endParaRPr>
          </a:p>
          <a:p>
            <a:pPr algn="just"/>
            <a:r>
              <a:rPr lang="ru-RU" b="1" dirty="0" smtClean="0">
                <a:latin typeface="Roboto Light"/>
              </a:rPr>
              <a:t>        Коммерческий </a:t>
            </a:r>
            <a:r>
              <a:rPr lang="ru-RU" b="1" dirty="0">
                <a:latin typeface="Roboto Light"/>
              </a:rPr>
              <a:t>подкуп</a:t>
            </a:r>
            <a:r>
              <a:rPr lang="ru-RU" dirty="0">
                <a:latin typeface="Roboto Light"/>
              </a:rPr>
              <a:t> – незаконные передача лицу, выполняющему управленческие функции в коммерческой или иной организации, денег, ценных бумаг, иного имущества, оказание ему услуг имущественного характера, предоставление иных имущественных прав за совершение действий (бездействие) в интересах дающего в связи с занимаемым этим лицом служебным положением (часть 1 статьи 204 Уголовного кодекса Российской Федерации).</a:t>
            </a:r>
          </a:p>
          <a:p>
            <a:r>
              <a:rPr lang="ru-RU" b="1" dirty="0"/>
              <a:t/>
            </a:r>
            <a:br>
              <a:rPr lang="ru-RU" b="1" dirty="0"/>
            </a:br>
            <a:endParaRPr lang="ru-RU" dirty="0" smtClean="0">
              <a:latin typeface="Times New Roman" panose="02020603050405020304" pitchFamily="18" charset="0"/>
              <a:ea typeface="Times New Roman" panose="02020603050405020304" pitchFamily="18" charset="0"/>
              <a:cs typeface="Arial" panose="020B0604020202020204" pitchFamily="34" charset="0"/>
            </a:endParaRPr>
          </a:p>
          <a:p>
            <a:pPr indent="450215" algn="just">
              <a:spcAft>
                <a:spcPts val="0"/>
              </a:spcAft>
            </a:pPr>
            <a:endParaRPr lang="ru-RU" sz="11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757218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345479" y="406153"/>
            <a:ext cx="11451000" cy="606900"/>
          </a:xfrm>
          <a:prstGeom prst="rect">
            <a:avLst/>
          </a:prstGeom>
          <a:noFill/>
          <a:ln>
            <a:noFill/>
          </a:ln>
        </p:spPr>
        <p:txBody>
          <a:bodyPr spcFirstLastPara="1" wrap="square" lIns="91425" tIns="91425" rIns="91425" bIns="91425" anchor="t" anchorCtr="0">
            <a:noAutofit/>
          </a:bodyPr>
          <a:lstStyle/>
          <a:p>
            <a:pPr algn="ctr">
              <a:lnSpc>
                <a:spcPct val="90000"/>
              </a:lnSpc>
              <a:buClr>
                <a:srgbClr val="000000"/>
              </a:buClr>
              <a:buSzPts val="3200"/>
            </a:pPr>
            <a:r>
              <a:rPr lang="ru-RU" dirty="0">
                <a:latin typeface="Roboto Light"/>
              </a:rPr>
              <a:t>Ограничения, запреты и обязанности, установленные в отношении работников организаций, находящихся в ведении Министерства образования и науки Алтайского края</a:t>
            </a:r>
          </a:p>
          <a:p>
            <a:pPr algn="ctr">
              <a:lnSpc>
                <a:spcPct val="90000"/>
              </a:lnSpc>
              <a:buClr>
                <a:srgbClr val="000000"/>
              </a:buClr>
              <a:buSzPts val="3200"/>
              <a:buFont typeface="Arial"/>
              <a:buNone/>
            </a:pPr>
            <a:r>
              <a:rPr lang="ru-RU" sz="3200" dirty="0">
                <a:latin typeface="Roboto Light"/>
              </a:rPr>
              <a:t/>
            </a:r>
            <a:br>
              <a:rPr lang="ru-RU" sz="3200" dirty="0">
                <a:latin typeface="Roboto Light"/>
              </a:rPr>
            </a:br>
            <a:endParaRPr sz="3200" kern="0" dirty="0">
              <a:latin typeface="Roboto Light"/>
              <a:ea typeface="Roboto"/>
              <a:cs typeface="Roboto"/>
              <a:sym typeface="Roboto"/>
            </a:endParaRPr>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365054024"/>
              </p:ext>
            </p:extLst>
          </p:nvPr>
        </p:nvGraphicFramePr>
        <p:xfrm>
          <a:off x="177422" y="1511286"/>
          <a:ext cx="11832609" cy="5083444"/>
        </p:xfrm>
        <a:graphic>
          <a:graphicData uri="http://schemas.openxmlformats.org/drawingml/2006/table">
            <a:tbl>
              <a:tblPr firstRow="1" bandRow="1">
                <a:tableStyleId>{5C22544A-7EE6-4342-B048-85BDC9FD1C3A}</a:tableStyleId>
              </a:tblPr>
              <a:tblGrid>
                <a:gridCol w="3944203"/>
                <a:gridCol w="3736500"/>
                <a:gridCol w="4151906"/>
              </a:tblGrid>
              <a:tr h="709415">
                <a:tc>
                  <a:txBody>
                    <a:bodyPr/>
                    <a:lstStyle/>
                    <a:p>
                      <a:pPr algn="ctr"/>
                      <a:r>
                        <a:rPr lang="ru-RU" sz="1400" b="1" i="0" u="none" strike="noStrike" cap="none" dirty="0" smtClean="0">
                          <a:solidFill>
                            <a:schemeClr val="lt1"/>
                          </a:solidFill>
                          <a:effectLst/>
                          <a:latin typeface="+mn-lt"/>
                          <a:ea typeface="+mn-ea"/>
                          <a:cs typeface="+mn-cs"/>
                          <a:sym typeface="Arial"/>
                        </a:rPr>
                        <a:t>Содержание запрета/ограничения/обязанности</a:t>
                      </a:r>
                      <a:endParaRPr lang="ru-RU" dirty="0"/>
                    </a:p>
                  </a:txBody>
                  <a:tcPr/>
                </a:tc>
                <a:tc>
                  <a:txBody>
                    <a:bodyPr/>
                    <a:lstStyle/>
                    <a:p>
                      <a:pPr algn="ctr"/>
                      <a:r>
                        <a:rPr lang="ru-RU" sz="1400" b="1" i="0" u="none" strike="noStrike" cap="none" dirty="0" smtClean="0">
                          <a:solidFill>
                            <a:schemeClr val="lt1"/>
                          </a:solidFill>
                          <a:effectLst/>
                          <a:latin typeface="+mn-lt"/>
                          <a:ea typeface="+mn-ea"/>
                          <a:cs typeface="+mn-cs"/>
                          <a:sym typeface="Arial"/>
                        </a:rPr>
                        <a:t>Основание</a:t>
                      </a:r>
                      <a:endParaRPr lang="ru-RU" dirty="0"/>
                    </a:p>
                  </a:txBody>
                  <a:tcPr/>
                </a:tc>
                <a:tc>
                  <a:txBody>
                    <a:bodyPr/>
                    <a:lstStyle/>
                    <a:p>
                      <a:pPr algn="ctr"/>
                      <a:r>
                        <a:rPr lang="ru-RU" sz="1400" b="1" i="0" u="none" strike="noStrike" cap="none" dirty="0" smtClean="0">
                          <a:solidFill>
                            <a:schemeClr val="lt1"/>
                          </a:solidFill>
                          <a:effectLst/>
                          <a:latin typeface="+mn-lt"/>
                          <a:ea typeface="+mn-ea"/>
                          <a:cs typeface="+mn-cs"/>
                          <a:sym typeface="Arial"/>
                        </a:rPr>
                        <a:t>Необходимые действия </a:t>
                      </a:r>
                      <a:endParaRPr lang="ru-RU" dirty="0"/>
                    </a:p>
                  </a:txBody>
                  <a:tcPr/>
                </a:tc>
              </a:tr>
              <a:tr h="472589">
                <a:tc gridSpan="3">
                  <a:txBody>
                    <a:bodyPr/>
                    <a:lstStyle/>
                    <a:p>
                      <a:pPr algn="ctr"/>
                      <a:r>
                        <a:rPr lang="ru-RU" sz="1400" b="1" i="0" u="none" strike="noStrike" cap="none" dirty="0" smtClean="0">
                          <a:solidFill>
                            <a:schemeClr val="dk1"/>
                          </a:solidFill>
                          <a:effectLst/>
                          <a:latin typeface="+mn-lt"/>
                          <a:ea typeface="+mn-ea"/>
                          <a:cs typeface="+mn-cs"/>
                          <a:sym typeface="Arial"/>
                        </a:rPr>
                        <a:t>Представление сведений о доходах, расходах, об имуществе и обязательствах имущественного характера</a:t>
                      </a:r>
                      <a:endParaRPr lang="ru-RU" dirty="0"/>
                    </a:p>
                  </a:txBody>
                  <a:tcPr/>
                </a:tc>
                <a:tc hMerge="1">
                  <a:txBody>
                    <a:bodyPr/>
                    <a:lstStyle/>
                    <a:p>
                      <a:endParaRPr lang="ru-RU" dirty="0"/>
                    </a:p>
                  </a:txBody>
                  <a:tcPr/>
                </a:tc>
                <a:tc hMerge="1">
                  <a:txBody>
                    <a:bodyPr/>
                    <a:lstStyle/>
                    <a:p>
                      <a:endParaRPr lang="ru-RU"/>
                    </a:p>
                  </a:txBody>
                  <a:tcPr/>
                </a:tc>
              </a:tr>
              <a:tr h="3450335">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ru-RU" sz="1400" b="0" i="0" u="none" strike="noStrike" cap="none" dirty="0" smtClean="0">
                          <a:solidFill>
                            <a:schemeClr val="dk1"/>
                          </a:solidFill>
                          <a:effectLst/>
                          <a:latin typeface="+mn-lt"/>
                          <a:ea typeface="+mn-ea"/>
                          <a:cs typeface="+mn-cs"/>
                          <a:sym typeface="Arial"/>
                        </a:rPr>
                        <a:t>Лица, поступающие на работу на должность руководителя краевого государственного (автономного, бюджетного, казенного) учреждения, обязаны представлять в установленном порядке сведения о своих доходах, расходах, об имуществе и обязательствах имущественного характера, а также о доходах, расходах, об имуществе и обязательствах имущественного характера своих супруги (супруга) и несовершеннолетних детей</a:t>
                      </a:r>
                    </a:p>
                    <a:p>
                      <a:pPr algn="just"/>
                      <a:endParaRPr lang="ru-RU" sz="1400" dirty="0">
                        <a:latin typeface="Roboto Light"/>
                      </a:endParaRPr>
                    </a:p>
                  </a:txBody>
                  <a:tcPr>
                    <a:lnB w="12700" cap="flat" cmpd="sng" algn="ctr">
                      <a:solidFill>
                        <a:schemeClr val="tx1"/>
                      </a:solidFill>
                      <a:prstDash val="solid"/>
                      <a:round/>
                      <a:headEnd type="none" w="med" len="med"/>
                      <a:tailEnd type="none" w="med" len="med"/>
                    </a:lnB>
                  </a:tcPr>
                </a:tc>
                <a:tc>
                  <a:txBody>
                    <a:bodyPr/>
                    <a:lstStyle/>
                    <a:p>
                      <a:pPr algn="just"/>
                      <a:r>
                        <a:rPr lang="ru-RU" sz="1400" b="0" i="0" u="none" strike="noStrike" cap="none" dirty="0" smtClean="0">
                          <a:solidFill>
                            <a:schemeClr val="dk1"/>
                          </a:solidFill>
                          <a:effectLst/>
                          <a:latin typeface="Roboto Light"/>
                          <a:ea typeface="+mn-ea"/>
                          <a:cs typeface="+mn-cs"/>
                          <a:sym typeface="Arial"/>
                        </a:rPr>
                        <a:t>Постановление Администрации</a:t>
                      </a:r>
                      <a:r>
                        <a:rPr lang="ru-RU" sz="1400" b="0" i="0" u="none" strike="noStrike" cap="none" baseline="0" dirty="0" smtClean="0">
                          <a:solidFill>
                            <a:schemeClr val="dk1"/>
                          </a:solidFill>
                          <a:effectLst/>
                          <a:latin typeface="Roboto Light"/>
                          <a:ea typeface="+mn-ea"/>
                          <a:cs typeface="+mn-cs"/>
                          <a:sym typeface="Arial"/>
                        </a:rPr>
                        <a:t> </a:t>
                      </a:r>
                      <a:r>
                        <a:rPr lang="ru-RU" sz="1400" b="0" i="0" u="none" strike="noStrike" cap="none" dirty="0" smtClean="0">
                          <a:solidFill>
                            <a:schemeClr val="dk1"/>
                          </a:solidFill>
                          <a:effectLst/>
                          <a:latin typeface="Roboto Light"/>
                          <a:ea typeface="+mn-ea"/>
                          <a:cs typeface="+mn-cs"/>
                          <a:sym typeface="Arial"/>
                        </a:rPr>
                        <a:t>Алтайского края от 26.02.2013 № 92 </a:t>
                      </a:r>
                      <a:br>
                        <a:rPr lang="ru-RU" sz="1400" b="0" i="0" u="none" strike="noStrike" cap="none" dirty="0" smtClean="0">
                          <a:solidFill>
                            <a:schemeClr val="dk1"/>
                          </a:solidFill>
                          <a:effectLst/>
                          <a:latin typeface="Roboto Light"/>
                          <a:ea typeface="+mn-ea"/>
                          <a:cs typeface="+mn-cs"/>
                          <a:sym typeface="Arial"/>
                        </a:rPr>
                      </a:br>
                      <a:r>
                        <a:rPr lang="ru-RU" sz="1400" b="0" i="0" u="none" strike="noStrike" cap="none" dirty="0" smtClean="0">
                          <a:solidFill>
                            <a:schemeClr val="dk1"/>
                          </a:solidFill>
                          <a:effectLst/>
                          <a:latin typeface="Roboto Light"/>
                          <a:ea typeface="+mn-ea"/>
                          <a:cs typeface="+mn-cs"/>
                          <a:sym typeface="Arial"/>
                        </a:rPr>
                        <a:t>«О соблюдении лицами, поступающими на работу на должность руководителя краевого государственного (автономного, бюджетного, казенного) учреждения, а также руководителями краевых государственных (автономных, бюджетных, казенных) учреждений части четвертой статьи 275 Трудового кодекса Российской Федерации»</a:t>
                      </a:r>
                    </a:p>
                    <a:p>
                      <a:pPr algn="just"/>
                      <a:r>
                        <a:rPr lang="ru-RU" sz="1400" b="0" i="0" u="none" strike="noStrike" cap="none" dirty="0" smtClean="0">
                          <a:solidFill>
                            <a:schemeClr val="dk1"/>
                          </a:solidFill>
                          <a:effectLst/>
                          <a:latin typeface="Roboto Light"/>
                          <a:ea typeface="+mn-ea"/>
                          <a:cs typeface="+mn-cs"/>
                          <a:sym typeface="Arial"/>
                        </a:rPr>
                        <a:t> </a:t>
                      </a:r>
                    </a:p>
                    <a:p>
                      <a:pPr algn="just"/>
                      <a:r>
                        <a:rPr lang="ru-RU" sz="1400" b="0" i="0" u="none" strike="noStrike" cap="none" dirty="0" smtClean="0">
                          <a:solidFill>
                            <a:schemeClr val="dk1"/>
                          </a:solidFill>
                          <a:effectLst/>
                          <a:latin typeface="Roboto Light"/>
                          <a:ea typeface="+mn-ea"/>
                          <a:cs typeface="+mn-cs"/>
                          <a:sym typeface="Arial"/>
                        </a:rPr>
                        <a:t>Статья 11-1 Закона Алтайского края </a:t>
                      </a:r>
                      <a:br>
                        <a:rPr lang="ru-RU" sz="1400" b="0" i="0" u="none" strike="noStrike" cap="none" dirty="0" smtClean="0">
                          <a:solidFill>
                            <a:schemeClr val="dk1"/>
                          </a:solidFill>
                          <a:effectLst/>
                          <a:latin typeface="Roboto Light"/>
                          <a:ea typeface="+mn-ea"/>
                          <a:cs typeface="+mn-cs"/>
                          <a:sym typeface="Arial"/>
                        </a:rPr>
                      </a:br>
                      <a:r>
                        <a:rPr lang="ru-RU" sz="1400" b="0" i="0" u="none" strike="noStrike" cap="none" dirty="0" smtClean="0">
                          <a:solidFill>
                            <a:schemeClr val="dk1"/>
                          </a:solidFill>
                          <a:effectLst/>
                          <a:latin typeface="Roboto Light"/>
                          <a:ea typeface="+mn-ea"/>
                          <a:cs typeface="+mn-cs"/>
                          <a:sym typeface="Arial"/>
                        </a:rPr>
                        <a:t>от 03.06.2010 № 46-ЗС </a:t>
                      </a:r>
                      <a:br>
                        <a:rPr lang="ru-RU" sz="1400" b="0" i="0" u="none" strike="noStrike" cap="none" dirty="0" smtClean="0">
                          <a:solidFill>
                            <a:schemeClr val="dk1"/>
                          </a:solidFill>
                          <a:effectLst/>
                          <a:latin typeface="Roboto Light"/>
                          <a:ea typeface="+mn-ea"/>
                          <a:cs typeface="+mn-cs"/>
                          <a:sym typeface="Arial"/>
                        </a:rPr>
                      </a:br>
                      <a:r>
                        <a:rPr lang="ru-RU" sz="1400" b="0" i="0" u="none" strike="noStrike" cap="none" dirty="0" smtClean="0">
                          <a:solidFill>
                            <a:schemeClr val="dk1"/>
                          </a:solidFill>
                          <a:effectLst/>
                          <a:latin typeface="Roboto Light"/>
                          <a:ea typeface="+mn-ea"/>
                          <a:cs typeface="+mn-cs"/>
                          <a:sym typeface="Arial"/>
                        </a:rPr>
                        <a:t>«О противодействии коррупции в Алтайском крае»</a:t>
                      </a:r>
                      <a:endParaRPr lang="ru-RU" sz="1400" dirty="0">
                        <a:latin typeface="Roboto Light"/>
                      </a:endParaRPr>
                    </a:p>
                  </a:txBody>
                  <a:tcPr>
                    <a:lnB w="12700" cap="flat" cmpd="sng" algn="ctr">
                      <a:solidFill>
                        <a:schemeClr val="tx1"/>
                      </a:solidFill>
                      <a:prstDash val="solid"/>
                      <a:round/>
                      <a:headEnd type="none" w="med" len="med"/>
                      <a:tailEnd type="none" w="med" len="med"/>
                    </a:lnB>
                  </a:tcPr>
                </a:tc>
                <a:tc>
                  <a:txBody>
                    <a:bodyPr/>
                    <a:lstStyle/>
                    <a:p>
                      <a:pPr algn="just"/>
                      <a:r>
                        <a:rPr lang="ru-RU" sz="1000" b="0" i="0" u="none" strike="noStrike" cap="none" dirty="0" smtClean="0">
                          <a:solidFill>
                            <a:schemeClr val="dk1"/>
                          </a:solidFill>
                          <a:effectLst/>
                          <a:latin typeface="Roboto Light"/>
                          <a:ea typeface="+mn-ea"/>
                          <a:cs typeface="+mn-cs"/>
                          <a:sym typeface="Arial"/>
                        </a:rPr>
                        <a:t>      Лицо, поступающее на работу на должность руководителя Учреждения, представляет по утвержденной Указом Президента Российской Федерации форме справки:</a:t>
                      </a:r>
                    </a:p>
                    <a:p>
                      <a:pPr algn="just"/>
                      <a:r>
                        <a:rPr lang="ru-RU" sz="1000" b="0" i="0" u="none" strike="noStrike" cap="none" dirty="0" smtClean="0">
                          <a:solidFill>
                            <a:schemeClr val="dk1"/>
                          </a:solidFill>
                          <a:effectLst/>
                          <a:latin typeface="Roboto Light"/>
                          <a:ea typeface="+mn-ea"/>
                          <a:cs typeface="+mn-cs"/>
                          <a:sym typeface="Arial"/>
                        </a:rPr>
                        <a:t>      сведения о своих доходах, полученных от всех источников (включая доходы по прежнему месту работы или месту замещения выборной должности, пенсии, пособия, иные выплаты) за календарный год, предшествующий году подачи документов для поступления на работу на должность руководителя Учреждения, а также сведения об имуществе, принадлежащем ему на праве собственности, и о своих обязательствах имущественного характера по состоянию на первое число месяца, предшествующего месяцу подачи документов для поступления на работу на должность руководителя Учреждения;</a:t>
                      </a:r>
                    </a:p>
                    <a:p>
                      <a:pPr algn="just"/>
                      <a:r>
                        <a:rPr lang="ru-RU" sz="1000" b="0" i="0" u="none" strike="noStrike" cap="none" dirty="0" smtClean="0">
                          <a:solidFill>
                            <a:schemeClr val="dk1"/>
                          </a:solidFill>
                          <a:effectLst/>
                          <a:latin typeface="Roboto Light"/>
                          <a:ea typeface="+mn-ea"/>
                          <a:cs typeface="+mn-cs"/>
                          <a:sym typeface="Arial"/>
                        </a:rPr>
                        <a:t>       сведения о доходах супруга (супруги) и несовершеннолетних детей, полученных от всех источников (включая заработную плату, пенсии, пособия, иные выплаты) за календарный год, предшествующий году подачи лицом документов для поступления на работу на должность руководителя Учреждения, а также сведения об имуществе, принадлежащем им на праве собственности, и об их обязательствах имущественного характера по состоянию на первое число месяца, предшествующего месяцу подачи документов для поступления на работу на должность руководителя Учреждения.</a:t>
                      </a:r>
                    </a:p>
                    <a:p>
                      <a:pPr algn="just"/>
                      <a:endParaRPr lang="ru-RU" sz="1000" dirty="0">
                        <a:latin typeface="Roboto Light"/>
                      </a:endParaRPr>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77560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0;p98"/>
          <p:cNvSpPr/>
          <p:nvPr/>
        </p:nvSpPr>
        <p:spPr>
          <a:xfrm>
            <a:off x="177421" y="626175"/>
            <a:ext cx="11832610" cy="5903819"/>
          </a:xfrm>
          <a:prstGeom prst="rect">
            <a:avLst/>
          </a:prstGeom>
          <a:noFill/>
          <a:ln w="254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36699"/>
              </a:solidFill>
              <a:latin typeface="Calibri"/>
              <a:ea typeface="Calibri"/>
              <a:cs typeface="Calibri"/>
              <a:sym typeface="Calibri"/>
            </a:endParaRPr>
          </a:p>
        </p:txBody>
      </p:sp>
      <p:sp>
        <p:nvSpPr>
          <p:cNvPr id="14" name="Google Shape;1581;p98"/>
          <p:cNvSpPr txBox="1"/>
          <p:nvPr/>
        </p:nvSpPr>
        <p:spPr>
          <a:xfrm>
            <a:off x="3881887" y="6529994"/>
            <a:ext cx="4406100" cy="37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200" b="0" i="0" u="none" strike="noStrike" cap="none" dirty="0">
                <a:solidFill>
                  <a:srgbClr val="8296B0"/>
                </a:solidFill>
                <a:latin typeface="Roboto"/>
                <a:ea typeface="Roboto"/>
                <a:cs typeface="Roboto"/>
                <a:sym typeface="Roboto"/>
              </a:rPr>
              <a:t>Министерство образования и науки Алтайского края</a:t>
            </a:r>
            <a:endParaRPr sz="1200" b="0" i="0" u="none" strike="noStrike" cap="none" dirty="0">
              <a:solidFill>
                <a:srgbClr val="8296B0"/>
              </a:solidFill>
              <a:latin typeface="Roboto"/>
              <a:ea typeface="Roboto"/>
              <a:cs typeface="Roboto"/>
              <a:sym typeface="Roboto"/>
            </a:endParaRPr>
          </a:p>
        </p:txBody>
      </p:sp>
      <p:sp>
        <p:nvSpPr>
          <p:cNvPr id="20" name="Google Shape;1683;p103"/>
          <p:cNvSpPr/>
          <p:nvPr/>
        </p:nvSpPr>
        <p:spPr>
          <a:xfrm>
            <a:off x="0" y="306725"/>
            <a:ext cx="12192000" cy="941929"/>
          </a:xfrm>
          <a:prstGeom prst="rect">
            <a:avLst/>
          </a:prstGeom>
          <a:solidFill>
            <a:srgbClr val="FFFFFF"/>
          </a:solidFill>
          <a:ln>
            <a:noFill/>
          </a:ln>
          <a:effectLst>
            <a:outerShdw blurRad="114300" dist="47625" dir="7380000" algn="bl" rotWithShape="0">
              <a:srgbClr val="434343">
                <a:alpha val="3725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ea typeface="Arial"/>
              <a:cs typeface="Arial"/>
              <a:sym typeface="Arial"/>
            </a:endParaRPr>
          </a:p>
        </p:txBody>
      </p:sp>
      <p:pic>
        <p:nvPicPr>
          <p:cNvPr id="13" name="Рисунок 1"/>
          <p:cNvPicPr>
            <a:picLocks noChangeAspect="1"/>
          </p:cNvPicPr>
          <p:nvPr/>
        </p:nvPicPr>
        <p:blipFill>
          <a:blip r:embed="rId2">
            <a:extLst>
              <a:ext uri="{28A0092B-C50C-407E-A947-70E740481C1C}">
                <a14:useLocalDpi xmlns:a14="http://schemas.microsoft.com/office/drawing/2010/main" val="0"/>
              </a:ext>
            </a:extLst>
          </a:blip>
          <a:srcRect r="76642" b="9442"/>
          <a:stretch>
            <a:fillRect/>
          </a:stretch>
        </p:blipFill>
        <p:spPr bwMode="auto">
          <a:xfrm>
            <a:off x="236030" y="317737"/>
            <a:ext cx="932074" cy="8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Google Shape;1684;p103"/>
          <p:cNvSpPr txBox="1"/>
          <p:nvPr/>
        </p:nvSpPr>
        <p:spPr>
          <a:xfrm>
            <a:off x="345479" y="406153"/>
            <a:ext cx="11451000" cy="606900"/>
          </a:xfrm>
          <a:prstGeom prst="rect">
            <a:avLst/>
          </a:prstGeom>
          <a:noFill/>
          <a:ln>
            <a:noFill/>
          </a:ln>
        </p:spPr>
        <p:txBody>
          <a:bodyPr spcFirstLastPara="1" wrap="square" lIns="91425" tIns="91425" rIns="91425" bIns="91425" anchor="t" anchorCtr="0">
            <a:noAutofit/>
          </a:bodyPr>
          <a:lstStyle/>
          <a:p>
            <a:pPr algn="ctr">
              <a:lnSpc>
                <a:spcPct val="90000"/>
              </a:lnSpc>
              <a:buClr>
                <a:srgbClr val="000000"/>
              </a:buClr>
              <a:buSzPts val="3200"/>
            </a:pPr>
            <a:r>
              <a:rPr lang="ru-RU" dirty="0">
                <a:latin typeface="Roboto Light"/>
              </a:rPr>
              <a:t>Ограничения, запреты и обязанности, установленные в отношении работников организаций, находящихся в ведении Министерства образования и науки Алтайского края</a:t>
            </a:r>
          </a:p>
          <a:p>
            <a:pPr algn="ctr">
              <a:lnSpc>
                <a:spcPct val="90000"/>
              </a:lnSpc>
              <a:buClr>
                <a:srgbClr val="000000"/>
              </a:buClr>
              <a:buSzPts val="3200"/>
              <a:buFont typeface="Arial"/>
              <a:buNone/>
            </a:pPr>
            <a:r>
              <a:rPr lang="ru-RU" sz="3200" dirty="0">
                <a:latin typeface="Roboto Light"/>
              </a:rPr>
              <a:t/>
            </a:r>
            <a:br>
              <a:rPr lang="ru-RU" sz="3200" dirty="0">
                <a:latin typeface="Roboto Light"/>
              </a:rPr>
            </a:br>
            <a:endParaRPr sz="3200" kern="0" dirty="0">
              <a:latin typeface="Roboto Light"/>
              <a:ea typeface="Roboto"/>
              <a:cs typeface="Roboto"/>
              <a:sym typeface="Roboto"/>
            </a:endParaRPr>
          </a:p>
        </p:txBody>
      </p:sp>
      <p:sp>
        <p:nvSpPr>
          <p:cNvPr id="15" name="Прямоугольник 14"/>
          <p:cNvSpPr/>
          <p:nvPr/>
        </p:nvSpPr>
        <p:spPr>
          <a:xfrm>
            <a:off x="0" y="254042"/>
            <a:ext cx="12192000" cy="99934"/>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solidFill>
                <a:srgbClr val="003399"/>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267119070"/>
              </p:ext>
            </p:extLst>
          </p:nvPr>
        </p:nvGraphicFramePr>
        <p:xfrm>
          <a:off x="177422" y="1511287"/>
          <a:ext cx="11832609" cy="5118624"/>
        </p:xfrm>
        <a:graphic>
          <a:graphicData uri="http://schemas.openxmlformats.org/drawingml/2006/table">
            <a:tbl>
              <a:tblPr firstRow="1" bandRow="1">
                <a:tableStyleId>{5C22544A-7EE6-4342-B048-85BDC9FD1C3A}</a:tableStyleId>
              </a:tblPr>
              <a:tblGrid>
                <a:gridCol w="3944203"/>
                <a:gridCol w="3944203"/>
                <a:gridCol w="3944203"/>
              </a:tblGrid>
              <a:tr h="668544">
                <a:tc>
                  <a:txBody>
                    <a:bodyPr/>
                    <a:lstStyle/>
                    <a:p>
                      <a:pPr algn="ctr"/>
                      <a:r>
                        <a:rPr lang="ru-RU" sz="1400" b="1" i="0" u="none" strike="noStrike" cap="none" dirty="0" smtClean="0">
                          <a:solidFill>
                            <a:schemeClr val="lt1"/>
                          </a:solidFill>
                          <a:effectLst/>
                          <a:latin typeface="+mn-lt"/>
                          <a:ea typeface="+mn-ea"/>
                          <a:cs typeface="+mn-cs"/>
                          <a:sym typeface="Arial"/>
                        </a:rPr>
                        <a:t>Содержание запрета/ограничения/обязанности</a:t>
                      </a:r>
                      <a:endParaRPr lang="ru-RU" dirty="0"/>
                    </a:p>
                  </a:txBody>
                  <a:tcPr/>
                </a:tc>
                <a:tc>
                  <a:txBody>
                    <a:bodyPr/>
                    <a:lstStyle/>
                    <a:p>
                      <a:pPr algn="ctr"/>
                      <a:r>
                        <a:rPr lang="ru-RU" sz="1400" b="1" i="0" u="none" strike="noStrike" cap="none" dirty="0" smtClean="0">
                          <a:solidFill>
                            <a:schemeClr val="lt1"/>
                          </a:solidFill>
                          <a:effectLst/>
                          <a:latin typeface="+mn-lt"/>
                          <a:ea typeface="+mn-ea"/>
                          <a:cs typeface="+mn-cs"/>
                          <a:sym typeface="Arial"/>
                        </a:rPr>
                        <a:t>Основание</a:t>
                      </a:r>
                      <a:endParaRPr lang="ru-RU" dirty="0"/>
                    </a:p>
                  </a:txBody>
                  <a:tcPr/>
                </a:tc>
                <a:tc>
                  <a:txBody>
                    <a:bodyPr/>
                    <a:lstStyle/>
                    <a:p>
                      <a:pPr algn="ctr"/>
                      <a:r>
                        <a:rPr lang="ru-RU" sz="1400" b="1" i="0" u="none" strike="noStrike" cap="none" dirty="0" smtClean="0">
                          <a:solidFill>
                            <a:schemeClr val="lt1"/>
                          </a:solidFill>
                          <a:effectLst/>
                          <a:latin typeface="+mn-lt"/>
                          <a:ea typeface="+mn-ea"/>
                          <a:cs typeface="+mn-cs"/>
                          <a:sym typeface="Arial"/>
                        </a:rPr>
                        <a:t>Необходимые действия </a:t>
                      </a:r>
                      <a:endParaRPr lang="ru-RU" dirty="0"/>
                    </a:p>
                  </a:txBody>
                  <a:tcPr/>
                </a:tc>
              </a:tr>
              <a:tr h="506526">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400" b="1" i="0" u="none" strike="noStrike" cap="none" dirty="0" smtClean="0">
                          <a:solidFill>
                            <a:schemeClr val="dk1"/>
                          </a:solidFill>
                          <a:effectLst/>
                          <a:latin typeface="+mn-lt"/>
                          <a:ea typeface="+mn-ea"/>
                          <a:cs typeface="+mn-cs"/>
                          <a:sym typeface="Arial"/>
                        </a:rPr>
                        <a:t>Представление сведений о доходах, расходах, об имуществе и обязательствах имущественного характера</a:t>
                      </a:r>
                      <a:endParaRPr lang="ru-RU" dirty="0" smtClean="0"/>
                    </a:p>
                    <a:p>
                      <a:pPr algn="ctr"/>
                      <a:endParaRPr lang="ru-RU" dirty="0"/>
                    </a:p>
                  </a:txBody>
                  <a:tcPr/>
                </a:tc>
                <a:tc hMerge="1">
                  <a:txBody>
                    <a:bodyPr/>
                    <a:lstStyle/>
                    <a:p>
                      <a:endParaRPr lang="ru-RU" dirty="0"/>
                    </a:p>
                  </a:txBody>
                  <a:tcPr/>
                </a:tc>
                <a:tc hMerge="1">
                  <a:txBody>
                    <a:bodyPr/>
                    <a:lstStyle/>
                    <a:p>
                      <a:endParaRPr lang="ru-RU" dirty="0"/>
                    </a:p>
                  </a:txBody>
                  <a:tcPr/>
                </a:tc>
              </a:tr>
              <a:tr h="3843637">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ru-RU" sz="1400" b="0" i="0" u="none" strike="noStrike" cap="none" dirty="0" smtClean="0">
                          <a:solidFill>
                            <a:schemeClr val="dk1"/>
                          </a:solidFill>
                          <a:effectLst/>
                          <a:latin typeface="+mn-lt"/>
                          <a:ea typeface="+mn-ea"/>
                          <a:cs typeface="+mn-cs"/>
                          <a:sym typeface="Arial"/>
                        </a:rPr>
                        <a:t>Руководители краевых государственных (автономных, бюджетных, казенных) учреждений обязаны ежегодно представлять в установленном порядке сведения о своих доходах, расходах, об имуществе и обязательствах имущественного характера, а также о доходах, расходах, об имуществе и обязательствах имущественного характера своих супруги (супруга) и несовершеннолетних детей</a:t>
                      </a:r>
                      <a:endParaRPr lang="ru-RU" sz="1400" dirty="0" smtClean="0">
                        <a:latin typeface="Roboto Light"/>
                      </a:endParaRPr>
                    </a:p>
                    <a:p>
                      <a:pPr algn="just"/>
                      <a:endParaRPr lang="ru-RU" sz="1400" dirty="0">
                        <a:latin typeface="Roboto Light"/>
                      </a:endParaRPr>
                    </a:p>
                  </a:txBody>
                  <a:tcPr/>
                </a:tc>
                <a:tc>
                  <a:txBody>
                    <a:bodyPr/>
                    <a:lstStyle/>
                    <a:p>
                      <a:pPr algn="just"/>
                      <a:r>
                        <a:rPr lang="ru-RU" sz="1400" b="0" i="0" u="none" strike="noStrike" cap="none" dirty="0" smtClean="0">
                          <a:solidFill>
                            <a:schemeClr val="dk1"/>
                          </a:solidFill>
                          <a:effectLst/>
                          <a:latin typeface="Roboto Light"/>
                          <a:ea typeface="+mn-ea"/>
                          <a:cs typeface="+mn-cs"/>
                          <a:sym typeface="Arial"/>
                        </a:rPr>
                        <a:t>Постановление Администрации Алтайского края от 26.02.2013 № 92 «О соблюдении лицами, поступающими на работу на должность руководителя краевого государственного (автономного, бюджетного, казенного) учреждения, а также руководителями краевых государственных (автономных, бюджетных, казенных) учреждений части четвертой статьи 275 Трудового кодекса Российской Федерации»</a:t>
                      </a:r>
                    </a:p>
                    <a:p>
                      <a:pPr algn="just"/>
                      <a:r>
                        <a:rPr lang="ru-RU" sz="1400" b="0" i="0" u="none" strike="noStrike" cap="none" dirty="0" smtClean="0">
                          <a:solidFill>
                            <a:schemeClr val="dk1"/>
                          </a:solidFill>
                          <a:effectLst/>
                          <a:latin typeface="Roboto Light"/>
                          <a:ea typeface="+mn-ea"/>
                          <a:cs typeface="+mn-cs"/>
                          <a:sym typeface="Arial"/>
                        </a:rPr>
                        <a:t> </a:t>
                      </a:r>
                    </a:p>
                    <a:p>
                      <a:pPr algn="just"/>
                      <a:r>
                        <a:rPr lang="ru-RU" sz="1400" b="0" i="0" u="none" strike="noStrike" cap="none" dirty="0" smtClean="0">
                          <a:solidFill>
                            <a:schemeClr val="dk1"/>
                          </a:solidFill>
                          <a:effectLst/>
                          <a:latin typeface="Roboto Light"/>
                          <a:ea typeface="+mn-ea"/>
                          <a:cs typeface="+mn-cs"/>
                          <a:sym typeface="Arial"/>
                        </a:rPr>
                        <a:t>Статья 11-1 Закона Алтайского края </a:t>
                      </a:r>
                      <a:br>
                        <a:rPr lang="ru-RU" sz="1400" b="0" i="0" u="none" strike="noStrike" cap="none" dirty="0" smtClean="0">
                          <a:solidFill>
                            <a:schemeClr val="dk1"/>
                          </a:solidFill>
                          <a:effectLst/>
                          <a:latin typeface="Roboto Light"/>
                          <a:ea typeface="+mn-ea"/>
                          <a:cs typeface="+mn-cs"/>
                          <a:sym typeface="Arial"/>
                        </a:rPr>
                      </a:br>
                      <a:r>
                        <a:rPr lang="ru-RU" sz="1400" b="0" i="0" u="none" strike="noStrike" cap="none" dirty="0" smtClean="0">
                          <a:solidFill>
                            <a:schemeClr val="dk1"/>
                          </a:solidFill>
                          <a:effectLst/>
                          <a:latin typeface="Roboto Light"/>
                          <a:ea typeface="+mn-ea"/>
                          <a:cs typeface="+mn-cs"/>
                          <a:sym typeface="Arial"/>
                        </a:rPr>
                        <a:t>от 03.06.2010 № 46-ЗС «О противодействии коррупции в Алтайском крае»</a:t>
                      </a:r>
                      <a:endParaRPr lang="ru-RU" sz="1400" dirty="0" smtClean="0">
                        <a:latin typeface="Roboto Light"/>
                      </a:endParaRPr>
                    </a:p>
                    <a:p>
                      <a:pPr algn="just"/>
                      <a:endParaRPr lang="ru-RU" sz="1400" dirty="0">
                        <a:latin typeface="Roboto Light"/>
                      </a:endParaRPr>
                    </a:p>
                  </a:txBody>
                  <a:tcPr/>
                </a:tc>
                <a:tc>
                  <a:txBody>
                    <a:bodyPr/>
                    <a:lstStyle/>
                    <a:p>
                      <a:pPr algn="just"/>
                      <a:r>
                        <a:rPr lang="ru-RU" sz="1200" b="0" i="0" u="none" strike="noStrike" cap="none" dirty="0" smtClean="0">
                          <a:solidFill>
                            <a:schemeClr val="dk1"/>
                          </a:solidFill>
                          <a:effectLst/>
                          <a:latin typeface="+mn-lt"/>
                          <a:ea typeface="+mn-ea"/>
                          <a:cs typeface="+mn-cs"/>
                          <a:sym typeface="Arial"/>
                        </a:rPr>
                        <a:t>       Руководитель Учреждения представляет ежегодно, не позднее 30 апреля года, следующего за отчетным годом, по утвержденной Указом Президента Российской Федерации </a:t>
                      </a:r>
                      <a:r>
                        <a:rPr lang="ru-RU" sz="1200" b="0" i="0" u="none" strike="noStrike" cap="none" dirty="0" smtClean="0">
                          <a:solidFill>
                            <a:schemeClr val="dk1"/>
                          </a:solidFill>
                          <a:effectLst/>
                          <a:latin typeface="+mn-lt"/>
                          <a:ea typeface="+mn-ea"/>
                          <a:cs typeface="+mn-cs"/>
                          <a:sym typeface="Arial"/>
                          <a:hlinkClick r:id="rId3"/>
                        </a:rPr>
                        <a:t>форме</a:t>
                      </a:r>
                      <a:r>
                        <a:rPr lang="ru-RU" sz="1200" b="0" i="0" u="none" strike="noStrike" cap="none" dirty="0" smtClean="0">
                          <a:solidFill>
                            <a:schemeClr val="dk1"/>
                          </a:solidFill>
                          <a:effectLst/>
                          <a:latin typeface="+mn-lt"/>
                          <a:ea typeface="+mn-ea"/>
                          <a:cs typeface="+mn-cs"/>
                          <a:sym typeface="Arial"/>
                        </a:rPr>
                        <a:t> справки:</a:t>
                      </a:r>
                    </a:p>
                    <a:p>
                      <a:pPr algn="just"/>
                      <a:r>
                        <a:rPr lang="ru-RU" sz="1200" b="0" i="0" u="none" strike="noStrike" cap="none" dirty="0" smtClean="0">
                          <a:solidFill>
                            <a:schemeClr val="dk1"/>
                          </a:solidFill>
                          <a:effectLst/>
                          <a:latin typeface="+mn-lt"/>
                          <a:ea typeface="+mn-ea"/>
                          <a:cs typeface="+mn-cs"/>
                          <a:sym typeface="Arial"/>
                        </a:rPr>
                        <a:t>        сведения о своих доходах, полученных за отчетный период (с 1 января по 31 декабря) от всех источников (включая заработную плату, пенсии, пособия, иные выплаты), а также сведения об имуществе, принадлежащем ему на праве собственности, и о своих обязательствах имущественного характера по состоянию на конец отчетного периода;</a:t>
                      </a:r>
                    </a:p>
                    <a:p>
                      <a:pPr algn="just"/>
                      <a:r>
                        <a:rPr lang="ru-RU" sz="1200" b="0" i="0" u="none" strike="noStrike" cap="none" dirty="0" smtClean="0">
                          <a:solidFill>
                            <a:schemeClr val="dk1"/>
                          </a:solidFill>
                          <a:effectLst/>
                          <a:latin typeface="+mn-lt"/>
                          <a:ea typeface="+mn-ea"/>
                          <a:cs typeface="+mn-cs"/>
                          <a:sym typeface="Arial"/>
                        </a:rPr>
                        <a:t>        сведения о доходах супруга (супруги) и несовершеннолетних детей, полученных за отчетный период (с 1 января по 31 декабря) от всех источников (включая заработную плату, пенсии, пособия, иные выплаты), а также сведения об их имуществе и об обязательствах имущественного характера по состоянию на конец отчетного периода.</a:t>
                      </a:r>
                    </a:p>
                    <a:p>
                      <a:pPr algn="just"/>
                      <a:endParaRPr lang="ru-RU" sz="1200" dirty="0">
                        <a:latin typeface="Roboto Light"/>
                      </a:endParaRPr>
                    </a:p>
                  </a:txBody>
                  <a:tcPr/>
                </a:tc>
              </a:tr>
            </a:tbl>
          </a:graphicData>
        </a:graphic>
      </p:graphicFrame>
    </p:spTree>
    <p:extLst>
      <p:ext uri="{BB962C8B-B14F-4D97-AF65-F5344CB8AC3E}">
        <p14:creationId xmlns:p14="http://schemas.microsoft.com/office/powerpoint/2010/main" val="1553296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2576</Words>
  <Application>Microsoft Office PowerPoint</Application>
  <PresentationFormat>Произвольный</PresentationFormat>
  <Paragraphs>252</Paragraphs>
  <Slides>21</Slides>
  <Notes>3</Notes>
  <HiddenSlides>0</HiddenSlides>
  <MMClips>0</MMClips>
  <ScaleCrop>false</ScaleCrop>
  <HeadingPairs>
    <vt:vector size="4" baseType="variant">
      <vt:variant>
        <vt:lpstr>Тема</vt:lpstr>
      </vt:variant>
      <vt:variant>
        <vt:i4>3</vt:i4>
      </vt:variant>
      <vt:variant>
        <vt:lpstr>Заголовки слайдов</vt:lpstr>
      </vt:variant>
      <vt:variant>
        <vt:i4>21</vt:i4>
      </vt:variant>
    </vt:vector>
  </HeadingPairs>
  <TitlesOfParts>
    <vt:vector size="24" baseType="lpstr">
      <vt:lpstr>Тема Office</vt:lpstr>
      <vt:lpstr>1_Тема Office</vt:lpstr>
      <vt:lpstr>4_Тема Office</vt:lpstr>
      <vt:lpstr> ПАМЯТКА об ограничениях, запретах и обязанностях работников организаций,  находящихся в ведении Министерства образования и науки Алтайского, установленных в целях противодействия коррупции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Екатерина Сергеевна Попова</dc:creator>
  <cp:lastModifiedBy>Васюкова Наталья Ивановна</cp:lastModifiedBy>
  <cp:revision>80</cp:revision>
  <cp:lastPrinted>2020-06-30T02:59:48Z</cp:lastPrinted>
  <dcterms:created xsi:type="dcterms:W3CDTF">2020-03-03T03:32:20Z</dcterms:created>
  <dcterms:modified xsi:type="dcterms:W3CDTF">2020-07-07T05:23:12Z</dcterms:modified>
</cp:coreProperties>
</file>